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64" r:id="rId6"/>
    <p:sldId id="265" r:id="rId7"/>
    <p:sldId id="267" r:id="rId8"/>
    <p:sldId id="259" r:id="rId9"/>
    <p:sldId id="260" r:id="rId10"/>
    <p:sldId id="261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ECAF1-E161-4578-902B-73149F2EC549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0326-DDF0-4785-A476-065FB16D1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20326-DDF0-4785-A476-065FB16D1F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33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ABA9EF-849F-4FBB-9BE2-B6473DD6EF60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852116-D2D5-447C-93F0-475EC4C94AA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692696"/>
            <a:ext cx="6400800" cy="1977400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Учебная мотивация студентов 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5089197" cy="283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6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76872"/>
            <a:ext cx="7272808" cy="2232248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Мотивы моей учёбы»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 упражнения: осознание учениками мотивов их обучения.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упражнения: Ученикам необходимо написать 10-15 предложений «Я учусь колледже  потому,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36712"/>
            <a:ext cx="7128792" cy="53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мотивация?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Учебная мотивация – это процесс  который запускает, направляет и поддерживает усилия, направленные на выполнение учебной деятельности.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2790825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5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Мотивация является главной движущей силой в деятельности человека, в процессе формирования будущего специалиста. Поэтому особенно важным становится вопрос о стимулах и мотивах учебно-профессиональной деятельности студентов. «Почему студенты не учатся или не хотят учиться?» 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Причин может быть много : обучающиеся не чувствуют себя психологически комфортно в группе, они разочаровались в выборе данной профессии, им не хочется учиться, потому  что это не интересно и т.д.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Наиболее эффективные способы повышения мотивации: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личным примером;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Отмечать любые достижения студента, демонстрировать окружающим их достижения;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Акцентирование внимания на связи предмета и профессией;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Мы это поняли, узнали, сделали  сами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Приёмы:</a:t>
            </a:r>
          </a:p>
          <a:p>
            <a:pPr marL="609600" indent="-609600" algn="ctr">
              <a:lnSpc>
                <a:spcPct val="80000"/>
              </a:lnSpc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проблемное изложение материала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коллективный мозговой штурм 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студенты учатся думать, </a:t>
            </a:r>
          </a:p>
          <a:p>
            <a:pPr marL="609600" indent="-609600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применять знания на практике, </a:t>
            </a:r>
          </a:p>
          <a:p>
            <a:pPr marL="609600" indent="-609600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ориентироваться в жизненных ситуациях,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«добывание» знаний, а не пассивность потребителя</a:t>
            </a:r>
            <a:endParaRPr lang="ru-RU" dirty="0"/>
          </a:p>
        </p:txBody>
      </p:sp>
      <p:pic>
        <p:nvPicPr>
          <p:cNvPr id="4" name="Picture 7" descr="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1754167" cy="21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77500" lnSpcReduction="20000"/>
          </a:bodyPr>
          <a:lstStyle/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</a:rPr>
              <a:t>Проблемные вопросы</a:t>
            </a:r>
            <a:endParaRPr lang="ru-RU" sz="3200" dirty="0">
              <a:latin typeface="Times New Roman" pitchFamily="18" charset="0"/>
            </a:endParaRPr>
          </a:p>
          <a:p>
            <a:pPr marL="265113" indent="-2651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</a:rPr>
              <a:t>	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вопросы, которые потребуют анализа, сравнения, сопоставления, объяснения разнородной информации и соответственно — более глубокого понимания материала и интереса к нему. Умение задавать такие вопросы — это навык, которому можно и нужно научиться. </a:t>
            </a:r>
          </a:p>
          <a:p>
            <a:pPr marL="265113" indent="-265113" algn="just">
              <a:lnSpc>
                <a:spcPct val="80000"/>
              </a:lnSpc>
              <a:buFont typeface="Wingdings" pitchFamily="2" charset="2"/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случится, если…?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Приведите пример…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чем сильные и слабые стороны…?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 что похоже…?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мы уже знаем о…?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Каким образом… можно использовать для…?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Чем похожи … и…?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Каким образом … влияет на …?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Какой … является лучшим и почему?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476250"/>
            <a:ext cx="8686800" cy="6381750"/>
          </a:xfrm>
        </p:spPr>
        <p:txBody>
          <a:bodyPr lIns="182880" tIns="91440">
            <a:normAutofit lnSpcReduction="10000"/>
          </a:bodyPr>
          <a:lstStyle/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/>
              <a:t>                   </a:t>
            </a:r>
            <a:r>
              <a:rPr lang="ru-RU" sz="2800" b="1" dirty="0">
                <a:latin typeface="Times New Roman" pitchFamily="18" charset="0"/>
              </a:rPr>
              <a:t>«Знаю — не знаю — хочу узнать» </a:t>
            </a:r>
            <a:endParaRPr lang="ru-RU" sz="2800" dirty="0">
              <a:latin typeface="Times New Roman" pitchFamily="18" charset="0"/>
            </a:endParaRPr>
          </a:p>
          <a:p>
            <a:pPr marL="265113" indent="-2651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	 </a:t>
            </a:r>
          </a:p>
          <a:p>
            <a:pPr marL="265113" indent="-265113">
              <a:lnSpc>
                <a:spcPct val="80000"/>
              </a:lnSpc>
            </a:pPr>
            <a:endParaRPr lang="ru-RU" sz="2400" dirty="0"/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 marL="265113" indent="-265113">
              <a:lnSpc>
                <a:spcPct val="80000"/>
              </a:lnSpc>
            </a:pPr>
            <a:endParaRPr lang="ru-RU" sz="2400" dirty="0"/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	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cs typeface="Times New Roman" pitchFamily="18" charset="0"/>
              </a:rPr>
              <a:t>          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постановки  проблемных вопросов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совместный поиск ответов  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самостоятельно ставить вопросы к тексту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(естественно-научному,  историческому,  художественному)</a:t>
            </a: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123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13526"/>
              </p:ext>
            </p:extLst>
          </p:nvPr>
        </p:nvGraphicFramePr>
        <p:xfrm>
          <a:off x="467544" y="980728"/>
          <a:ext cx="8458200" cy="1676400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это знал(а)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для меня абсолютно новое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противоречит тому, что я знал(а)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хочу об этом знать больше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4385396" y="3284984"/>
            <a:ext cx="485775" cy="533400"/>
          </a:xfrm>
          <a:prstGeom prst="down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4385395" y="4419600"/>
            <a:ext cx="485775" cy="533400"/>
          </a:xfrm>
          <a:prstGeom prst="down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752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29523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«Я в будущем».</a:t>
            </a:r>
          </a:p>
          <a:p>
            <a:pPr marL="4572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Предложить подросткам на альбомном листе нарисовать себя в будущем при помощи красок, карандашей,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мелков. Затем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каждый из участников показывает «свое будущее» и рассказывает о нем, остальные могут задавать уточняющие вопросы.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6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7389440" cy="161736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Упражнение «Где 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обозначить на лесенке свою ступеньку, на которой он в данный момент находится. Если на самом верху - самооценка завышена, от 5 до 8 ступеньки- адекватна, от 1 до 4- занижена.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26640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239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Что такое мотивация? </vt:lpstr>
      <vt:lpstr>Презентация PowerPoint</vt:lpstr>
      <vt:lpstr>Наиболее эффективные способы повышения мотивации: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2023-11-08T03:10:16Z</dcterms:created>
  <dcterms:modified xsi:type="dcterms:W3CDTF">2023-11-09T08:14:20Z</dcterms:modified>
</cp:coreProperties>
</file>