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59" r:id="rId5"/>
    <p:sldId id="260" r:id="rId6"/>
    <p:sldId id="261" r:id="rId7"/>
    <p:sldId id="276" r:id="rId8"/>
    <p:sldId id="277" r:id="rId9"/>
    <p:sldId id="278" r:id="rId10"/>
    <p:sldId id="262" r:id="rId11"/>
    <p:sldId id="263" r:id="rId12"/>
    <p:sldId id="265" r:id="rId13"/>
    <p:sldId id="268" r:id="rId14"/>
    <p:sldId id="269" r:id="rId15"/>
    <p:sldId id="270" r:id="rId16"/>
    <p:sldId id="280" r:id="rId17"/>
    <p:sldId id="281" r:id="rId18"/>
    <p:sldId id="283" r:id="rId19"/>
    <p:sldId id="272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AFA7E-8112-463B-858B-23835B684CB0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D4F4-DAE0-44EA-BDE9-A62A3484D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5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Whatsapp: </a:t>
            </a:r>
            <a:r>
              <a:rPr lang="ru-RU"/>
              <a:t>Эти рекомендации отправить слайдом картинкой или текстом в чат и сопроводить аудиосообщением</a:t>
            </a: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31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85794"/>
            <a:ext cx="5486400" cy="235745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БУЛЛИНГ.</a:t>
            </a:r>
            <a:b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  <a:endParaRPr lang="ru-RU" sz="7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em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3094468" cy="2500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48324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Б. Физическое насилие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избиение, нанесение удара, подзатыльники, порча и отнимание вещей, воровство и  др.</a:t>
            </a:r>
          </a:p>
          <a:p>
            <a:pPr>
              <a:buNone/>
            </a:pPr>
            <a:endParaRPr lang="ru-RU" sz="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место 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СЛОВЕСНАЯ ТРАВЛЯ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место 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БОЙКОТ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место—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РАСПРАВА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место—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СЛУХОВ И СПЛЕТЕН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место—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ВОРОВСТВО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em\Desktop\Новая папка\-page!iq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357694"/>
            <a:ext cx="3990977" cy="2275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em\Desktop\Новая папка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812666" cy="3214710"/>
          </a:xfrm>
          <a:prstGeom prst="rect">
            <a:avLst/>
          </a:prstGeom>
          <a:noFill/>
        </p:spPr>
      </p:pic>
      <p:pic>
        <p:nvPicPr>
          <p:cNvPr id="5" name="Picture 4" descr="C:\Users\oem\Desktop\Новая папка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0272" y="3571876"/>
            <a:ext cx="505536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Распределение ролей в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764704"/>
            <a:ext cx="8964488" cy="561662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всегда принимают три группы детей: жертва, агрессор и наблюдатели, защитники.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Травля начинается одним человеком, обычно он лидер в классе, успешный в учебе или же, наоборот, агрессивный неуч.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Наблюдатели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правило, не испытывают удовольствия от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вынуждены или включаться, или молчать из страха, что сами окажутся в роли жертвы.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Защитники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более смелые дети, встают на защиту жертвы.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Признаки ребенка агрессора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конфликтные ситуации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этом постоянное в них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обидчивость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причем обиды сохраняются на долгое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более слабых,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беззащитных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доминировать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самоконтроле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может заставить себя выполнять задания, склонность к истерикам</a:t>
            </a:r>
          </a:p>
        </p:txBody>
      </p:sp>
    </p:spTree>
    <p:extLst>
      <p:ext uri="{BB962C8B-B14F-4D97-AF65-F5344CB8AC3E}">
        <p14:creationId xmlns:p14="http://schemas.microsoft.com/office/powerpoint/2010/main" val="22307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Жертвой или объектом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буллинга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часто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становятся 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робкие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тихие дети,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слабые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нестандартной внешностью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 прилежанием в учебе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талантом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определенной области или, напротив, плохой успеваемостью и прогулами,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заниженной или наоборот с завышенной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самооценкой,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новенькие,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способные постоять за себя, продемонстрировать уверенность,  отстоять ее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жертвами становятся дети задиристые, эмоционально и болезненно реагирующие на любое замечание или просьбу.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 </a:t>
            </a:r>
            <a:r>
              <a:rPr lang="ru-RU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стать любой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УЧЕНИК!!!</a:t>
            </a:r>
            <a:endParaRPr lang="ru-RU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Возможные последствия: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Autofit/>
          </a:bodyPr>
          <a:lstStyle/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Расстройства психики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ассоциальное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поведение, тревожные расстройства. Даже единичный случай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оставляет глубокий эмоциональный шрам. </a:t>
            </a:r>
          </a:p>
          <a:p>
            <a:endParaRPr lang="ru-RU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Сложности во взаимоотношениях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социальная изоляция.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Болезни, </a:t>
            </a:r>
            <a:r>
              <a:rPr lang="ru-RU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психосоматика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Результатом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очень часто бывают физические недомогания.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612347" y="548681"/>
            <a:ext cx="7373241" cy="1194925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99"/>
              <a:buFont typeface="Times New Roman"/>
              <a:buNone/>
            </a:pPr>
            <a:r>
              <a:rPr lang="kk-KZ" sz="399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Конституция </a:t>
            </a:r>
            <a:br>
              <a:rPr lang="kk-KZ" sz="399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kk-KZ" sz="399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Республики Казахстан</a:t>
            </a:r>
            <a:endParaRPr sz="3999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323528" y="1772816"/>
            <a:ext cx="8373110" cy="488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 fontAlgn="base">
              <a:spcAft>
                <a:spcPts val="0"/>
              </a:spcAft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</a:t>
            </a:r>
          </a:p>
          <a:p>
            <a:pPr marL="457200" indent="-457200" fontAlgn="base">
              <a:spcAft>
                <a:spcPts val="0"/>
              </a:spcAft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Республика Казахстан утверждает себя демократическим, светским, правовым и социальным государством,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высшими ценностями которого являются человек, его жизнь, права и свободы.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17</a:t>
            </a:r>
          </a:p>
          <a:p>
            <a:pPr marL="457200" indent="-457200" fontAlgn="base">
              <a:spcAft>
                <a:spcPts val="0"/>
              </a:spcAft>
              <a:buAutoNum type="arabicPeriod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Достоинство человека неприкосновенно.</a:t>
            </a:r>
          </a:p>
          <a:p>
            <a:pPr marL="457200" indent="-457200" fontAlgn="base">
              <a:spcAft>
                <a:spcPts val="0"/>
              </a:spcAft>
              <a:buAutoNum type="arabicPeriod"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Никто не должен подвергаться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пыткам,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насилию,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другому жестокому или </a:t>
            </a:r>
            <a:r>
              <a:rPr lang="ru-RU" sz="2400" b="0" i="0" dirty="0">
                <a:solidFill>
                  <a:srgbClr val="333399"/>
                </a:solidFill>
                <a:effectLst/>
                <a:latin typeface="Times New Roman" panose="02020603050405020304" pitchFamily="18" charset="0"/>
              </a:rPr>
              <a:t>унижающему человеческое достоинство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обращению или наказанию.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34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Каждый обязан соблюдать Конституцию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законодательство Республики Казахстан,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уважать права, свободы, честь и достоинство других лиц.</a:t>
            </a:r>
          </a:p>
          <a:p>
            <a:pPr marL="114300" indent="0" algn="l" fontAlgn="base">
              <a:buNone/>
            </a:pPr>
            <a:endParaRPr lang="ru-RU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228531" lvl="0" indent="-2285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endParaRPr sz="3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3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C7D8C-2A0F-46AB-82F7-F5F29CE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796" y="287666"/>
            <a:ext cx="6644468" cy="11251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 совершение </a:t>
            </a:r>
            <a:r>
              <a:rPr lang="ru-RU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и кибербуллинга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E86193-FC4F-48BB-9CFF-7A77D1E9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56" y="1817806"/>
            <a:ext cx="707663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 (ст. 131 УК РК):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МРП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сведений о частной жизни лица (ст. 147 УК РК),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интернет и соц сети: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свободы до 7 лет.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C7D8C-2A0F-46AB-82F7-F5F29CE8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15" y="287666"/>
            <a:ext cx="7884646" cy="11251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Ответственность за совершение </a:t>
            </a:r>
            <a:r>
              <a:rPr lang="ru-RU" b="1" dirty="0" err="1">
                <a:solidFill>
                  <a:srgbClr val="00B0F0"/>
                </a:solidFill>
              </a:rPr>
              <a:t>буллинга</a:t>
            </a:r>
            <a:r>
              <a:rPr lang="ru-RU" b="1" dirty="0">
                <a:solidFill>
                  <a:srgbClr val="00B0F0"/>
                </a:solidFill>
              </a:rPr>
              <a:t> и кибербуллинга</a:t>
            </a:r>
            <a:br>
              <a:rPr lang="ru-RU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E86193-FC4F-48BB-9CFF-7A77D1E9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73" y="1700808"/>
            <a:ext cx="842713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127-1: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 сотрудников школ за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несообщение о противоправных деяниях, совершенных несовершеннолетними или в отношении несовершеннолетних: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штраф от 5 до 30 МРП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хулиганство (ст. 434):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5МРП; если совершенно несовершеннолетними (ст. 435) – 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родителей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409 (часть 1, 2):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педагогов не совершать и сообщать о фактах насилия (включая буллинг и кибербуллинг): штраф 5 МРП.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409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 7-6, 7-7, 7-8, 7-9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стороны школьников и их родителей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отношении учителей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штраф от 20 до 40 МРП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73-3): штраф на физическое лицо в размере 160 МРП или административный арест на срок 15 суток, на должностное лицо - штраф в размере 550 МРП либо административный арест на срок 20 суток.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73, 73-1, 73-2: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побои и причинение легкого вреда здоровью: штраф, предупреждение (для родителей) или арест от 5 до 20 суток.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21510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должны осознавать всю ответственность за проступки, которые совершаете в своей жизни.  Применение психологического и физического насилия над детьми также уголовно наказуемо, как и над взрослыми. Синяки и ссадины можно зафиксировать в больнице, где их происхождение записывается со слов ребенка. Больница обязана передать информацию в полицию,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полиция — отреагировать. 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же необходимо помнить, что уголовная ответственность наступает с 14 лет.</a:t>
            </a:r>
            <a:endParaRPr lang="ru-RU" sz="4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1"/>
            <a:ext cx="7215238" cy="30718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 </a:t>
            </a:r>
            <a:r>
              <a:rPr lang="ru-RU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запугивание, физический или психологический террор, направленный на то, чтобы вызвать у другого страх и тем самым подчинить его себе».         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Н. Кон</a:t>
            </a:r>
          </a:p>
        </p:txBody>
      </p:sp>
      <p:sp>
        <p:nvSpPr>
          <p:cNvPr id="10242" name="AutoShape 2" descr="Картинки по запросу &quot;школьный буллин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oem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411671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Инициаторы травли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буллеры</a:t>
            </a:r>
            <a:endParaRPr lang="ru-RU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выступают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- два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их цель самоутвердиться, обрести авторитет в коллективе, они стремятся к вниманию, желают занять роль лидера класса.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605536" cy="31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59293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Психологическое (моральное) насилие: </a:t>
            </a:r>
          </a:p>
          <a:p>
            <a:pPr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вербальный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насмешки,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высмеивание,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дразнилки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присвоение кличек, оскорбления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бесконечные замечания и необъективные оценки,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унижение в присутствии других детей,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угрозы физической расправы,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шантаж, угроза пожаловаться взрослым,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перестать дружить,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вымогательство,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доносительство,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обзывательства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клевета на жертву,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придирки,  </a:t>
            </a:r>
          </a:p>
        </p:txBody>
      </p:sp>
      <p:pic>
        <p:nvPicPr>
          <p:cNvPr id="1026" name="Picture 2" descr="C:\Users\oem\Desktop\88d65bd0-61b9-11e9-b0f9-5bf1dde21d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365104"/>
            <a:ext cx="3396580" cy="227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социальное исключение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бойкот,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отторжение,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изоляция,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 от общения с жертвой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 ребенком отказываются играть,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заниматься,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 хотят с ним сидеть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 одной партой и т.д.)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em\Desktop\Новая папка\shkolnyj-bull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4119558" cy="274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очень популярное среди подростков. Проявляется в травле при помощи социальных сетей или посылании оскорблений на электронный адрес.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em\Desktop\Новая папка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4241796" cy="2386010"/>
          </a:xfrm>
          <a:prstGeom prst="rect">
            <a:avLst/>
          </a:prstGeom>
          <a:noFill/>
        </p:spPr>
      </p:pic>
      <p:pic>
        <p:nvPicPr>
          <p:cNvPr id="3075" name="Picture 3" descr="C:\Users\oem\Desktop\Новая папка\w3lvi4YpMCBZJE7A_KPRS1EofF1AmTc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580156" cy="238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Тактика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киберзапугивания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89248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комментариев или слухов о ком-то в Интернете, которые являются вредными или неловкими.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Угрожать причинить кому-то боль или призывать им убить себя.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компрометирующей картинки или видео.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материалов через фальшивый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тему национальности, расы, вероисповедания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порочащей информации о ком-либо 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Рассылка порочащей информации содержащей личные данные жертвы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4127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Откуда можно ждать опасности? 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средства используются для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001156" cy="515835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Мобильная связь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Сервисы мгновенных сообщений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Чаты и форумы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>
              <a:buNone/>
            </a:pP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Веб-камеры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сети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Сервисы </a:t>
            </a:r>
            <a:r>
              <a:rPr lang="ru-RU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видеохостинга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сайты и виртуальные игровые миры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буллинг\Новая папка\fba86928600d996e970924d401abc7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263154" cy="216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можно сделать если столкнулись с ситуацией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кибертравли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indent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зафиксируйте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экрана)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реагируйте на сообщение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Храните доказательства (для провайдера и правоохранительных органов)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Заблокируйте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буллера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Расскажите родителям. </a:t>
            </a:r>
          </a:p>
          <a:p>
            <a:pPr indent="0">
              <a:buNone/>
            </a:pP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родителями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постарайтесь разобраться в ситуации:</a:t>
            </a:r>
          </a:p>
          <a:p>
            <a:pPr indent="0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чем конфликт, кто участник, что за причина, есть ли угроза жизни). </a:t>
            </a:r>
          </a:p>
          <a:p>
            <a:pPr indent="0">
              <a:buNone/>
            </a:pP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Обратитесь за помощью:</a:t>
            </a:r>
          </a:p>
          <a:p>
            <a:pPr indent="0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администратору ресурса. </a:t>
            </a:r>
          </a:p>
          <a:p>
            <a:pPr indent="0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травле участвуют ученики школы – к директору. </a:t>
            </a:r>
          </a:p>
          <a:p>
            <a:pPr indent="0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угроза жизни – в правоохранительные органы, приложив доказательства. </a:t>
            </a:r>
          </a:p>
          <a:p>
            <a:pPr indent="0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Посоветуйтесь с юристом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733</TotalTime>
  <Words>792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БУЛЛИНГ. Что это?</vt:lpstr>
      <vt:lpstr>Презентация PowerPoint</vt:lpstr>
      <vt:lpstr>Инициаторы травли - буллеры</vt:lpstr>
      <vt:lpstr>Виды буллинга</vt:lpstr>
      <vt:lpstr>Презентация PowerPoint</vt:lpstr>
      <vt:lpstr>Презентация PowerPoint</vt:lpstr>
      <vt:lpstr>Тактика киберзапугивания</vt:lpstr>
      <vt:lpstr>Откуда можно ждать опасности?  Какие средства используются для кибербуллинга?</vt:lpstr>
      <vt:lpstr>Что можно сделать если столкнулись с ситуацией кибертравли?</vt:lpstr>
      <vt:lpstr>Презентация PowerPoint</vt:lpstr>
      <vt:lpstr>Презентация PowerPoint</vt:lpstr>
      <vt:lpstr>Распределение ролей в буллинге</vt:lpstr>
      <vt:lpstr>Признаки ребенка агрессора</vt:lpstr>
      <vt:lpstr>Жертвой или объектом буллинга  часто становятся </vt:lpstr>
      <vt:lpstr>Возможные последствия:</vt:lpstr>
      <vt:lpstr>Конституция  Республики Казахстан</vt:lpstr>
      <vt:lpstr> Ответственность за совершение буллинга и кибербуллинга </vt:lpstr>
      <vt:lpstr>Ответственность за совершение буллинга и кибербуллинга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БУЛЛИНГ. Что это?</dc:title>
  <dc:creator>oem</dc:creator>
  <cp:lastModifiedBy>Admin</cp:lastModifiedBy>
  <cp:revision>62</cp:revision>
  <cp:lastPrinted>2023-09-14T02:35:51Z</cp:lastPrinted>
  <dcterms:created xsi:type="dcterms:W3CDTF">2020-02-12T02:32:27Z</dcterms:created>
  <dcterms:modified xsi:type="dcterms:W3CDTF">2023-09-14T02:47:01Z</dcterms:modified>
</cp:coreProperties>
</file>