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257" r:id="rId3"/>
    <p:sldId id="261" r:id="rId4"/>
    <p:sldId id="273" r:id="rId5"/>
    <p:sldId id="266" r:id="rId6"/>
    <p:sldId id="267" r:id="rId7"/>
    <p:sldId id="270" r:id="rId8"/>
    <p:sldId id="268" r:id="rId9"/>
    <p:sldId id="269" r:id="rId10"/>
    <p:sldId id="258" r:id="rId11"/>
    <p:sldId id="276" r:id="rId12"/>
    <p:sldId id="260" r:id="rId13"/>
    <p:sldId id="277" r:id="rId14"/>
    <p:sldId id="278" r:id="rId15"/>
    <p:sldId id="262" r:id="rId16"/>
    <p:sldId id="516" r:id="rId17"/>
    <p:sldId id="517" r:id="rId18"/>
    <p:sldId id="272" r:id="rId19"/>
  </p:sldIdLst>
  <p:sldSz cx="18288000" cy="10287000"/>
  <p:notesSz cx="6858000" cy="9144000"/>
  <p:embeddedFontLst>
    <p:embeddedFont>
      <p:font typeface="Open Sans Light Bold" panose="020B0604020202020204" charset="0"/>
      <p:regular r:id="rId21"/>
    </p:embeddedFont>
    <p:embeddedFont>
      <p:font typeface="Calibri" panose="020F0502020204030204" pitchFamily="34" charset="0"/>
      <p:regular r:id="rId22"/>
      <p:bold r:id="rId23"/>
      <p:italic r:id="rId24"/>
      <p:boldItalic r:id="rId25"/>
    </p:embeddedFont>
    <p:embeddedFont>
      <p:font typeface="Open Sans Light" panose="020B0604020202020204" charset="0"/>
      <p:regular r:id="rId26"/>
    </p:embeddedFont>
    <p:embeddedFont>
      <p:font typeface="Raleway" panose="020B0604020202020204" charset="-52"/>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5226" autoAdjust="0"/>
  </p:normalViewPr>
  <p:slideViewPr>
    <p:cSldViewPr>
      <p:cViewPr varScale="1">
        <p:scale>
          <a:sx n="49" d="100"/>
          <a:sy n="49" d="100"/>
        </p:scale>
        <p:origin x="6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FC5050-7908-4B0B-BE80-1EFF902C4F0C}" type="datetimeFigureOut">
              <a:rPr lang="ru-RU" smtClean="0"/>
              <a:t>18.05.2023</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D89DE-0395-44D4-95E6-3BF34187DA92}" type="slidenum">
              <a:rPr lang="ru-RU" smtClean="0"/>
              <a:t>‹#›</a:t>
            </a:fld>
            <a:endParaRPr lang="ru-RU"/>
          </a:p>
        </p:txBody>
      </p:sp>
    </p:spTree>
    <p:extLst>
      <p:ext uri="{BB962C8B-B14F-4D97-AF65-F5344CB8AC3E}">
        <p14:creationId xmlns:p14="http://schemas.microsoft.com/office/powerpoint/2010/main" val="238345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ovid-19.mentalcenter.kz/r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Приветствуем</a:t>
            </a:r>
            <a:r>
              <a:rPr lang="ru-RU" baseline="0" dirty="0"/>
              <a:t> участников нашей встречи. Сегодня мы будем говорить о психическом здоровье детей и подростков- очень важной и очень актуальной на сегодняшней день теме.</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a:t>
            </a:fld>
            <a:endParaRPr lang="ru-RU"/>
          </a:p>
        </p:txBody>
      </p:sp>
    </p:spTree>
    <p:extLst>
      <p:ext uri="{BB962C8B-B14F-4D97-AF65-F5344CB8AC3E}">
        <p14:creationId xmlns:p14="http://schemas.microsoft.com/office/powerpoint/2010/main" val="1157642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182880">
              <a:lnSpc>
                <a:spcPct val="100000"/>
              </a:lnSpc>
              <a:spcBef>
                <a:spcPts val="0"/>
              </a:spcBef>
              <a:spcAft>
                <a:spcPts val="0"/>
              </a:spcAft>
            </a:pPr>
            <a:r>
              <a:rPr lang="ru-RU" sz="1200" kern="1200" dirty="0">
                <a:solidFill>
                  <a:schemeClr val="tx1"/>
                </a:solidFill>
                <a:effectLst/>
                <a:latin typeface="+mn-lt"/>
                <a:ea typeface="+mn-ea"/>
                <a:cs typeface="+mn-cs"/>
              </a:rPr>
              <a:t>Мы разобрали</a:t>
            </a:r>
            <a:r>
              <a:rPr lang="ru-RU" sz="1200" kern="1200" baseline="0" dirty="0">
                <a:solidFill>
                  <a:schemeClr val="tx1"/>
                </a:solidFill>
                <a:effectLst/>
                <a:latin typeface="+mn-lt"/>
                <a:ea typeface="+mn-ea"/>
                <a:cs typeface="+mn-cs"/>
              </a:rPr>
              <a:t> 5 правил, которые помогут вам укрепить психическое здоровье. Давайте обратимся к ситуациям, которые могут усугубить психическое здоровье.</a:t>
            </a:r>
          </a:p>
          <a:p>
            <a:pPr marL="0" indent="182880">
              <a:lnSpc>
                <a:spcPct val="100000"/>
              </a:lnSpc>
              <a:spcBef>
                <a:spcPts val="0"/>
              </a:spcBef>
              <a:spcAft>
                <a:spcPts val="0"/>
              </a:spcAft>
            </a:pPr>
            <a:r>
              <a:rPr lang="ru-RU" sz="1200" kern="1200" dirty="0">
                <a:solidFill>
                  <a:schemeClr val="tx1"/>
                </a:solidFill>
                <a:effectLst/>
                <a:latin typeface="+mn-lt"/>
                <a:ea typeface="+mn-ea"/>
                <a:cs typeface="+mn-cs"/>
              </a:rPr>
              <a:t>Проблемы с психическим здоровьем могут повлиять на молодежь в любом возрасте. Но определенные ситуации могут подвергнуть некоторых молодых людей более высокому риску, в том числе:</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a:solidFill>
                  <a:srgbClr val="05856D"/>
                </a:solidFill>
                <a:ea typeface="Open Sans Light" charset="0"/>
                <a:cs typeface="Open Sans Light" charset="0"/>
              </a:rPr>
              <a:t>Экономические и материальные проблемы.</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a:solidFill>
                  <a:srgbClr val="05856D"/>
                </a:solidFill>
                <a:latin typeface="+mn-lt"/>
                <a:ea typeface="Open Sans Light" charset="0"/>
                <a:cs typeface="Open Sans Light" charset="0"/>
              </a:rPr>
              <a:t>Семейный</a:t>
            </a:r>
            <a:r>
              <a:rPr lang="ru-RU" sz="1200" kern="1200" dirty="0">
                <a:solidFill>
                  <a:schemeClr val="tx1"/>
                </a:solidFill>
                <a:effectLst/>
                <a:latin typeface="+mn-lt"/>
                <a:ea typeface="+mn-ea"/>
                <a:cs typeface="+mn-cs"/>
              </a:rPr>
              <a:t> анамнез (история) психических заболеваний и суицида.</a:t>
            </a:r>
          </a:p>
          <a:p>
            <a:pPr marL="628650" lvl="1" indent="-17145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Дети и молодежь, которые испытывают издевательства </a:t>
            </a:r>
            <a:r>
              <a:rPr lang="ru-RU" sz="1200" kern="1200">
                <a:solidFill>
                  <a:schemeClr val="tx1"/>
                </a:solidFill>
                <a:effectLst/>
                <a:latin typeface="+mn-lt"/>
                <a:ea typeface="+mn-ea"/>
                <a:cs typeface="+mn-cs"/>
              </a:rPr>
              <a:t>и/ или </a:t>
            </a:r>
            <a:r>
              <a:rPr lang="ru-RU" sz="1200" kern="1200" dirty="0">
                <a:solidFill>
                  <a:schemeClr val="tx1"/>
                </a:solidFill>
                <a:effectLst/>
                <a:latin typeface="+mn-lt"/>
                <a:ea typeface="+mn-ea"/>
                <a:cs typeface="+mn-cs"/>
              </a:rPr>
              <a:t>отторжение со стороны своих семей.</a:t>
            </a:r>
          </a:p>
          <a:p>
            <a:pPr marL="628650" lvl="1" indent="-17145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Серьезные изменения в жизни, такие как переезд в новый город или новую школу, разлучение с воспитателем или развод, серьезная болезнь или смерть близкого родственника или друга.</a:t>
            </a:r>
          </a:p>
          <a:p>
            <a:pPr marL="628650" lvl="1" indent="-17145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Столкновение с травмой или свидетелем травмы, включая жестокое обращение.</a:t>
            </a:r>
          </a:p>
          <a:p>
            <a:pPr marL="628650" lvl="1" indent="-17145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Использование психоактивных веществ.</a:t>
            </a:r>
          </a:p>
          <a:p>
            <a:pPr marL="457200" lvl="1" indent="182880">
              <a:lnSpc>
                <a:spcPct val="100000"/>
              </a:lnSpc>
              <a:spcBef>
                <a:spcPts val="0"/>
              </a:spcBef>
              <a:spcAft>
                <a:spcPts val="0"/>
              </a:spcAft>
              <a:buFont typeface="Arial" panose="020B0604020202020204" pitchFamily="34" charset="0"/>
              <a:buChar char="•"/>
            </a:pPr>
            <a:r>
              <a:rPr lang="ru-RU" sz="1200" kern="1200" dirty="0">
                <a:solidFill>
                  <a:schemeClr val="tx1"/>
                </a:solidFill>
                <a:effectLst/>
                <a:latin typeface="+mn-lt"/>
                <a:ea typeface="+mn-ea"/>
                <a:cs typeface="+mn-cs"/>
              </a:rPr>
              <a:t>Дефицит внимания и заботы.</a:t>
            </a:r>
          </a:p>
          <a:p>
            <a:pPr marL="0" indent="182880">
              <a:lnSpc>
                <a:spcPct val="100000"/>
              </a:lnSpc>
              <a:spcBef>
                <a:spcPts val="0"/>
              </a:spcBef>
              <a:spcAft>
                <a:spcPts val="0"/>
              </a:spcAft>
            </a:pPr>
            <a:r>
              <a:rPr lang="ru-RU" sz="1200" kern="1200" dirty="0">
                <a:solidFill>
                  <a:schemeClr val="tx1"/>
                </a:solidFill>
                <a:effectLst/>
                <a:latin typeface="+mn-lt"/>
                <a:ea typeface="+mn-ea"/>
                <a:cs typeface="+mn-cs"/>
              </a:rPr>
              <a:t>Обратите внимание, если эти ситуации есть в вашей жизни или в жизни вашего ребенка. Они могут повышать риск.</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10</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182880" algn="l">
              <a:lnSpc>
                <a:spcPct val="100000"/>
              </a:lnSpc>
              <a:spcBef>
                <a:spcPts val="0"/>
              </a:spcBef>
              <a:spcAft>
                <a:spcPts val="0"/>
              </a:spcAft>
              <a:buNone/>
            </a:pPr>
            <a:r>
              <a:rPr lang="ru-RU" sz="1200" b="0" dirty="0">
                <a:solidFill>
                  <a:srgbClr val="05856D"/>
                </a:solidFill>
                <a:ea typeface="Open Sans Light" charset="0"/>
                <a:cs typeface="Open Sans Light" charset="0"/>
              </a:rPr>
              <a:t>Обратите</a:t>
            </a:r>
            <a:r>
              <a:rPr lang="ru-RU" sz="1200" b="0" baseline="0" dirty="0">
                <a:solidFill>
                  <a:srgbClr val="05856D"/>
                </a:solidFill>
                <a:ea typeface="Open Sans Light" charset="0"/>
                <a:cs typeface="Open Sans Light" charset="0"/>
              </a:rPr>
              <a:t> внимание, что п</a:t>
            </a:r>
            <a:r>
              <a:rPr lang="ru-RU" sz="1200" b="0" dirty="0">
                <a:solidFill>
                  <a:srgbClr val="05856D"/>
                </a:solidFill>
                <a:ea typeface="Open Sans Light" charset="0"/>
                <a:cs typeface="Open Sans Light" charset="0"/>
              </a:rPr>
              <a:t>роблемы психического здоровья могут возникнуть и повлиять на детей в любом возрасте. Но большинство из</a:t>
            </a:r>
            <a:r>
              <a:rPr lang="ru-RU" sz="1200" b="0" baseline="0" dirty="0">
                <a:solidFill>
                  <a:srgbClr val="05856D"/>
                </a:solidFill>
                <a:ea typeface="Open Sans Light" charset="0"/>
                <a:cs typeface="Open Sans Light" charset="0"/>
              </a:rPr>
              <a:t> них </a:t>
            </a:r>
            <a:r>
              <a:rPr lang="ru-RU" sz="1200" b="0" dirty="0">
                <a:solidFill>
                  <a:srgbClr val="C00000"/>
                </a:solidFill>
              </a:rPr>
              <a:t>начинаются в подростковом возрасте.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solidFill>
                  <a:srgbClr val="05856D"/>
                </a:solidFill>
                <a:ea typeface="Open Sans Light" charset="0"/>
                <a:cs typeface="Open Sans Light" charset="0"/>
              </a:rPr>
              <a:t>Нарушения психического здоровья могут помешать детям и подросткам преуспеть в школе, завести друзей или стать независимыми от своих родителей. У детей и подростков с нарушениями психического здоровья могут быть проблемы с достижением основных этапов своего развития.</a:t>
            </a:r>
            <a:endParaRPr lang="en-US" sz="1000" b="0" dirty="0"/>
          </a:p>
          <a:p>
            <a:pPr marL="0" indent="182880" algn="l">
              <a:lnSpc>
                <a:spcPct val="100000"/>
              </a:lnSpc>
              <a:spcBef>
                <a:spcPts val="0"/>
              </a:spcBef>
              <a:spcAft>
                <a:spcPts val="0"/>
              </a:spcAft>
              <a:buNone/>
            </a:pPr>
            <a:r>
              <a:rPr lang="ru-RU" sz="1200" b="0" dirty="0">
                <a:solidFill>
                  <a:srgbClr val="C00000"/>
                </a:solidFill>
              </a:rPr>
              <a:t>Поэтому очень важно своевременно выявлять</a:t>
            </a:r>
            <a:r>
              <a:rPr lang="ru-RU" sz="1200" b="0" baseline="0" dirty="0">
                <a:solidFill>
                  <a:srgbClr val="C00000"/>
                </a:solidFill>
              </a:rPr>
              <a:t> проблемы и обращаться за помощью. </a:t>
            </a:r>
            <a:endParaRPr lang="ru-RU" sz="1200" b="0" dirty="0">
              <a:solidFill>
                <a:srgbClr val="05856D"/>
              </a:solidFill>
              <a:ea typeface="Open Sans Light" charset="0"/>
              <a:cs typeface="Open Sans Light" charset="0"/>
            </a:endParaRP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solidFill>
                  <a:srgbClr val="05856D"/>
                </a:solidFill>
                <a:ea typeface="Open Sans Light" charset="0"/>
                <a:cs typeface="Open Sans Light" charset="0"/>
              </a:rPr>
              <a:t>Есть много разных подходов к оказанию помощи детям и молодежи, борющимся с проблемами эмоционального или психического здоровья. Получение помощи на раннем этапе очень важно. Это может предотвратить усугубление проблем и уменьшить их влияние на развитие ребенка и его будущую взрослую жизнь</a:t>
            </a:r>
            <a:r>
              <a:rPr lang="ru-RU" sz="1100" b="0" dirty="0">
                <a:solidFill>
                  <a:srgbClr val="05856D"/>
                </a:solidFill>
                <a:ea typeface="Open Sans Light" charset="0"/>
                <a:cs typeface="Open Sans Light" charset="0"/>
              </a:rPr>
              <a:t>.</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11</a:t>
            </a:fld>
            <a:endParaRPr lang="ru-RU"/>
          </a:p>
        </p:txBody>
      </p:sp>
    </p:spTree>
    <p:extLst>
      <p:ext uri="{BB962C8B-B14F-4D97-AF65-F5344CB8AC3E}">
        <p14:creationId xmlns:p14="http://schemas.microsoft.com/office/powerpoint/2010/main" val="2616096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Все дети и молодежь </a:t>
            </a:r>
            <a:r>
              <a:rPr lang="ru-RU" sz="1200" b="0" kern="1200" dirty="0">
                <a:solidFill>
                  <a:schemeClr val="tx1"/>
                </a:solidFill>
                <a:effectLst/>
                <a:latin typeface="+mn-lt"/>
                <a:ea typeface="+mn-ea"/>
                <a:cs typeface="+mn-cs"/>
              </a:rPr>
              <a:t>разные. Для того, чтобы</a:t>
            </a:r>
            <a:r>
              <a:rPr lang="ru-RU" sz="1200" b="0" kern="1200" baseline="0" dirty="0">
                <a:solidFill>
                  <a:schemeClr val="tx1"/>
                </a:solidFill>
                <a:effectLst/>
                <a:latin typeface="+mn-lt"/>
                <a:ea typeface="+mn-ea"/>
                <a:cs typeface="+mn-cs"/>
              </a:rPr>
              <a:t> своевременно выявить риск обратите внимание на некоторые признаки, с которыми мы вас познакомим подробнее.</a:t>
            </a:r>
          </a:p>
          <a:p>
            <a:pPr indent="182880"/>
            <a:r>
              <a:rPr lang="ru-RU" sz="1200" b="0" kern="1200" dirty="0">
                <a:solidFill>
                  <a:schemeClr val="tx1"/>
                </a:solidFill>
                <a:effectLst/>
                <a:latin typeface="+mn-lt"/>
                <a:ea typeface="+mn-ea"/>
                <a:cs typeface="+mn-cs"/>
              </a:rPr>
              <a:t>Как мне узнать, есть ли у моего ребенка или подростка проблемы с психическим здоровьем?</a:t>
            </a:r>
          </a:p>
          <a:p>
            <a:pPr indent="182880"/>
            <a:r>
              <a:rPr lang="ru-RU" sz="1200" kern="1200" dirty="0">
                <a:solidFill>
                  <a:schemeClr val="tx1"/>
                </a:solidFill>
                <a:effectLst/>
                <a:latin typeface="+mn-lt"/>
                <a:ea typeface="+mn-ea"/>
                <a:cs typeface="+mn-cs"/>
              </a:rPr>
              <a:t>Если вы беспокоитесь, что у вашего ребенка могут быть проблемы, посмотрите, не изменилось ли его мышление, чувства или действия. Проблемы с психическим здоровьем также могут привести к физическим изменениям. Спросите себя, как дела у вашего ребенка дома, в школе и с друзьями.</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12</a:t>
            </a:fld>
            <a:endParaRPr lang="ru-RU"/>
          </a:p>
        </p:txBody>
      </p:sp>
    </p:spTree>
    <p:extLst>
      <p:ext uri="{BB962C8B-B14F-4D97-AF65-F5344CB8AC3E}">
        <p14:creationId xmlns:p14="http://schemas.microsoft.com/office/powerpoint/2010/main" val="2219674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kern="1200" dirty="0">
                <a:solidFill>
                  <a:schemeClr val="tx1"/>
                </a:solidFill>
                <a:effectLst/>
                <a:latin typeface="+mn-lt"/>
                <a:ea typeface="+mn-ea"/>
                <a:cs typeface="+mn-cs"/>
              </a:rPr>
              <a:t>Обратите внимание на </a:t>
            </a:r>
            <a:r>
              <a:rPr lang="ru-RU" sz="1200" b="1" kern="1200" dirty="0">
                <a:solidFill>
                  <a:schemeClr val="tx1"/>
                </a:solidFill>
                <a:effectLst/>
                <a:latin typeface="+mn-lt"/>
                <a:ea typeface="+mn-ea"/>
                <a:cs typeface="+mn-cs"/>
              </a:rPr>
              <a:t>изменения в мышлении и в чувствах ребенка, </a:t>
            </a:r>
            <a:r>
              <a:rPr lang="ru-RU" sz="1200" b="0" kern="1200" dirty="0">
                <a:solidFill>
                  <a:schemeClr val="tx1"/>
                </a:solidFill>
                <a:effectLst/>
                <a:latin typeface="+mn-lt"/>
                <a:ea typeface="+mn-ea"/>
                <a:cs typeface="+mn-cs"/>
              </a:rPr>
              <a:t>такие как:</a:t>
            </a:r>
            <a:endParaRPr lang="ru-RU"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Стал говорить о себе негативные вещи или обвинять себя в вещах, находящихся вне его контроля.</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Проблемы с концентрацией внимания.</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Частые негативные мысли.</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Изменения в успеваемости в школе.</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Реакции или чувства, которые кажутся важнее ситуации.</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Выглядит очень несчастным, обеспокоенным, виноватым, напуганным, раздражительным, грустным или злым.</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Чувство беспомощности, безнадежности, одиночества или отказа.</a:t>
            </a:r>
          </a:p>
          <a:p>
            <a:pPr indent="182880"/>
            <a:endParaRPr lang="ru-RU" sz="1200" kern="1200" dirty="0">
              <a:solidFill>
                <a:schemeClr val="tx1"/>
              </a:solidFill>
              <a:effectLst/>
              <a:latin typeface="+mn-lt"/>
              <a:ea typeface="+mn-ea"/>
              <a:cs typeface="+mn-cs"/>
            </a:endParaRPr>
          </a:p>
          <a:p>
            <a:pPr indent="182880"/>
            <a:r>
              <a:rPr lang="en-US" sz="1200" b="1" dirty="0" err="1">
                <a:solidFill>
                  <a:srgbClr val="00B0F0"/>
                </a:solidFill>
              </a:rPr>
              <a:t>Помните</a:t>
            </a:r>
            <a:r>
              <a:rPr lang="en-US" sz="1200" b="1" dirty="0">
                <a:solidFill>
                  <a:srgbClr val="00B0F0"/>
                </a:solidFill>
              </a:rPr>
              <a:t>: </a:t>
            </a:r>
            <a:r>
              <a:rPr lang="en-US" sz="1200" b="1" dirty="0" err="1">
                <a:solidFill>
                  <a:srgbClr val="00B0F0"/>
                </a:solidFill>
              </a:rPr>
              <a:t>то</a:t>
            </a:r>
            <a:r>
              <a:rPr lang="en-US" sz="1200" b="1" dirty="0">
                <a:solidFill>
                  <a:srgbClr val="00B0F0"/>
                </a:solidFill>
              </a:rPr>
              <a:t>, </a:t>
            </a:r>
            <a:r>
              <a:rPr lang="en-US" sz="1200" b="1" dirty="0" err="1">
                <a:solidFill>
                  <a:srgbClr val="00B0F0"/>
                </a:solidFill>
              </a:rPr>
              <a:t>что</a:t>
            </a:r>
            <a:r>
              <a:rPr lang="en-US" sz="1200" b="1" dirty="0">
                <a:solidFill>
                  <a:srgbClr val="00B0F0"/>
                </a:solidFill>
              </a:rPr>
              <a:t> </a:t>
            </a:r>
            <a:r>
              <a:rPr lang="en-US" sz="1200" b="1" dirty="0" err="1">
                <a:solidFill>
                  <a:srgbClr val="00B0F0"/>
                </a:solidFill>
              </a:rPr>
              <a:t>вы</a:t>
            </a:r>
            <a:r>
              <a:rPr lang="en-US" sz="1200" b="1" dirty="0">
                <a:solidFill>
                  <a:srgbClr val="00B0F0"/>
                </a:solidFill>
              </a:rPr>
              <a:t> </a:t>
            </a:r>
            <a:r>
              <a:rPr lang="en-US" sz="1200" b="1" dirty="0" err="1">
                <a:solidFill>
                  <a:srgbClr val="00B0F0"/>
                </a:solidFill>
              </a:rPr>
              <a:t>заметили</a:t>
            </a:r>
            <a:r>
              <a:rPr lang="en-US" sz="1200" b="1" dirty="0">
                <a:solidFill>
                  <a:srgbClr val="00B0F0"/>
                </a:solidFill>
              </a:rPr>
              <a:t> </a:t>
            </a:r>
            <a:r>
              <a:rPr lang="en-US" sz="1200" b="1" dirty="0" err="1">
                <a:solidFill>
                  <a:srgbClr val="00B0F0"/>
                </a:solidFill>
              </a:rPr>
              <a:t>одно</a:t>
            </a:r>
            <a:r>
              <a:rPr lang="en-US" sz="1200" b="1" dirty="0">
                <a:solidFill>
                  <a:srgbClr val="00B0F0"/>
                </a:solidFill>
              </a:rPr>
              <a:t> </a:t>
            </a:r>
            <a:r>
              <a:rPr lang="en-US" sz="1200" b="1" dirty="0" err="1">
                <a:solidFill>
                  <a:srgbClr val="00B0F0"/>
                </a:solidFill>
              </a:rPr>
              <a:t>или</a:t>
            </a:r>
            <a:r>
              <a:rPr lang="en-US" sz="1200" b="1" dirty="0">
                <a:solidFill>
                  <a:srgbClr val="00B0F0"/>
                </a:solidFill>
              </a:rPr>
              <a:t> </a:t>
            </a:r>
            <a:r>
              <a:rPr lang="en-US" sz="1200" b="1" dirty="0" err="1">
                <a:solidFill>
                  <a:srgbClr val="00B0F0"/>
                </a:solidFill>
              </a:rPr>
              <a:t>несколько</a:t>
            </a:r>
            <a:r>
              <a:rPr lang="en-US" sz="1200" b="1" dirty="0">
                <a:solidFill>
                  <a:srgbClr val="00B0F0"/>
                </a:solidFill>
              </a:rPr>
              <a:t> </a:t>
            </a:r>
            <a:r>
              <a:rPr lang="en-US" sz="1200" b="1" dirty="0" err="1">
                <a:solidFill>
                  <a:srgbClr val="00B0F0"/>
                </a:solidFill>
              </a:rPr>
              <a:t>из</a:t>
            </a:r>
            <a:r>
              <a:rPr lang="en-US" sz="1200" b="1" dirty="0">
                <a:solidFill>
                  <a:srgbClr val="00B0F0"/>
                </a:solidFill>
              </a:rPr>
              <a:t> </a:t>
            </a:r>
            <a:r>
              <a:rPr lang="en-US" sz="1200" b="1" dirty="0" err="1">
                <a:solidFill>
                  <a:srgbClr val="00B0F0"/>
                </a:solidFill>
              </a:rPr>
              <a:t>этих</a:t>
            </a:r>
            <a:r>
              <a:rPr lang="en-US" sz="1200" b="1" dirty="0">
                <a:solidFill>
                  <a:srgbClr val="00B0F0"/>
                </a:solidFill>
              </a:rPr>
              <a:t> </a:t>
            </a:r>
            <a:r>
              <a:rPr lang="en-US" sz="1200" b="1" dirty="0" err="1">
                <a:solidFill>
                  <a:srgbClr val="00B0F0"/>
                </a:solidFill>
              </a:rPr>
              <a:t>изменений</a:t>
            </a:r>
            <a:r>
              <a:rPr lang="en-US" sz="1200" b="1" dirty="0">
                <a:solidFill>
                  <a:srgbClr val="00B0F0"/>
                </a:solidFill>
              </a:rPr>
              <a:t>, </a:t>
            </a:r>
            <a:r>
              <a:rPr lang="en-US" sz="1200" b="1" dirty="0" err="1">
                <a:solidFill>
                  <a:srgbClr val="00B0F0"/>
                </a:solidFill>
              </a:rPr>
              <a:t>не</a:t>
            </a:r>
            <a:r>
              <a:rPr lang="en-US" sz="1200" b="1" dirty="0">
                <a:solidFill>
                  <a:srgbClr val="00B0F0"/>
                </a:solidFill>
              </a:rPr>
              <a:t> </a:t>
            </a:r>
            <a:r>
              <a:rPr lang="en-US" sz="1200" b="1" dirty="0" err="1">
                <a:solidFill>
                  <a:srgbClr val="00B0F0"/>
                </a:solidFill>
              </a:rPr>
              <a:t>означает</a:t>
            </a:r>
            <a:r>
              <a:rPr lang="en-US" sz="1200" b="1" dirty="0">
                <a:solidFill>
                  <a:srgbClr val="00B0F0"/>
                </a:solidFill>
              </a:rPr>
              <a:t>, </a:t>
            </a:r>
            <a:r>
              <a:rPr lang="en-US" sz="1200" b="1" dirty="0" err="1">
                <a:solidFill>
                  <a:srgbClr val="00B0F0"/>
                </a:solidFill>
              </a:rPr>
              <a:t>что</a:t>
            </a:r>
            <a:r>
              <a:rPr lang="en-US" sz="1200" b="1" dirty="0">
                <a:solidFill>
                  <a:srgbClr val="00B0F0"/>
                </a:solidFill>
              </a:rPr>
              <a:t> у </a:t>
            </a:r>
            <a:r>
              <a:rPr lang="en-US" sz="1200" b="1" dirty="0" err="1">
                <a:solidFill>
                  <a:srgbClr val="00B0F0"/>
                </a:solidFill>
              </a:rPr>
              <a:t>вашего</a:t>
            </a:r>
            <a:r>
              <a:rPr lang="en-US" sz="1200" b="1" dirty="0">
                <a:solidFill>
                  <a:srgbClr val="00B0F0"/>
                </a:solidFill>
              </a:rPr>
              <a:t> </a:t>
            </a:r>
            <a:r>
              <a:rPr lang="en-US" sz="1200" b="1" dirty="0" err="1">
                <a:solidFill>
                  <a:srgbClr val="00B0F0"/>
                </a:solidFill>
              </a:rPr>
              <a:t>ребенка</a:t>
            </a:r>
            <a:r>
              <a:rPr lang="en-US" sz="1200" b="1" dirty="0">
                <a:solidFill>
                  <a:srgbClr val="00B0F0"/>
                </a:solidFill>
              </a:rPr>
              <a:t> </a:t>
            </a:r>
            <a:r>
              <a:rPr lang="en-US" sz="1200" b="1" dirty="0" err="1">
                <a:solidFill>
                  <a:srgbClr val="00B0F0"/>
                </a:solidFill>
              </a:rPr>
              <a:t>или</a:t>
            </a:r>
            <a:r>
              <a:rPr lang="en-US" sz="1200" b="1" dirty="0">
                <a:solidFill>
                  <a:srgbClr val="00B0F0"/>
                </a:solidFill>
              </a:rPr>
              <a:t> </a:t>
            </a:r>
            <a:r>
              <a:rPr lang="en-US" sz="1200" b="1" dirty="0" err="1">
                <a:solidFill>
                  <a:srgbClr val="00B0F0"/>
                </a:solidFill>
              </a:rPr>
              <a:t>подростка</a:t>
            </a:r>
            <a:r>
              <a:rPr lang="en-US" sz="1200" b="1" dirty="0">
                <a:solidFill>
                  <a:srgbClr val="00B0F0"/>
                </a:solidFill>
              </a:rPr>
              <a:t> </a:t>
            </a:r>
            <a:r>
              <a:rPr lang="en-US" sz="1200" b="1" dirty="0" err="1">
                <a:solidFill>
                  <a:srgbClr val="00B0F0"/>
                </a:solidFill>
              </a:rPr>
              <a:t>есть</a:t>
            </a:r>
            <a:r>
              <a:rPr lang="en-US" sz="1200" b="1" dirty="0">
                <a:solidFill>
                  <a:srgbClr val="00B0F0"/>
                </a:solidFill>
              </a:rPr>
              <a:t> </a:t>
            </a:r>
            <a:r>
              <a:rPr lang="en-US" sz="1200" b="1" dirty="0" err="1">
                <a:solidFill>
                  <a:srgbClr val="00B0F0"/>
                </a:solidFill>
              </a:rPr>
              <a:t>проблемы</a:t>
            </a:r>
            <a:r>
              <a:rPr lang="en-US" sz="1200" b="1" dirty="0">
                <a:solidFill>
                  <a:srgbClr val="00B0F0"/>
                </a:solidFill>
              </a:rPr>
              <a:t> с </a:t>
            </a:r>
            <a:r>
              <a:rPr lang="en-US" sz="1200" b="1" dirty="0" err="1">
                <a:solidFill>
                  <a:srgbClr val="00B0F0"/>
                </a:solidFill>
              </a:rPr>
              <a:t>психическим</a:t>
            </a:r>
            <a:r>
              <a:rPr lang="en-US" sz="1200" b="1" dirty="0">
                <a:solidFill>
                  <a:srgbClr val="00B0F0"/>
                </a:solidFill>
              </a:rPr>
              <a:t> </a:t>
            </a:r>
            <a:r>
              <a:rPr lang="en-US" sz="1200" b="1" dirty="0" err="1">
                <a:solidFill>
                  <a:srgbClr val="00B0F0"/>
                </a:solidFill>
              </a:rPr>
              <a:t>здоровьем</a:t>
            </a:r>
            <a:r>
              <a:rPr lang="en-US" sz="1200" b="1" dirty="0">
                <a:solidFill>
                  <a:srgbClr val="00B0F0"/>
                </a:solidFill>
              </a:rPr>
              <a:t>.</a:t>
            </a:r>
            <a:r>
              <a:rPr lang="ru-RU" sz="1200" b="1" dirty="0">
                <a:solidFill>
                  <a:srgbClr val="00B0F0"/>
                </a:solidFill>
              </a:rPr>
              <a:t> Наблюдайте и исследуйте дальше.</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13</a:t>
            </a:fld>
            <a:endParaRPr lang="ru-RU"/>
          </a:p>
        </p:txBody>
      </p:sp>
    </p:spTree>
    <p:extLst>
      <p:ext uri="{BB962C8B-B14F-4D97-AF65-F5344CB8AC3E}">
        <p14:creationId xmlns:p14="http://schemas.microsoft.com/office/powerpoint/2010/main" val="207312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Если вы заметили такие проявления в поведении как: </a:t>
            </a:r>
            <a:endParaRPr lang="ru-RU"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Желание часто оставаться в одиночестве.</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Легко плачет.</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Меньший интерес к спорту, играм или другим занятиям, которые им обычно нравятся, или отказ от них.</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Чрезмерная реакция, внезапные вспышки гнева или слезы из-за небольших инцидентов.</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Кажется тише обычного, менее энергичным.</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Проблемы с расслаблением или сном.</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Провести много времени в мечтах.</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Возвращение к менее зрелому поведению.</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Проблемы в отношениях с друзьями.</a:t>
            </a:r>
          </a:p>
          <a:p>
            <a:pPr indent="182880"/>
            <a:r>
              <a:rPr lang="ru-RU" sz="1200" b="1" kern="1200" dirty="0">
                <a:solidFill>
                  <a:schemeClr val="tx1"/>
                </a:solidFill>
                <a:effectLst/>
                <a:latin typeface="+mn-lt"/>
                <a:ea typeface="+mn-ea"/>
                <a:cs typeface="+mn-cs"/>
              </a:rPr>
              <a:t>Или</a:t>
            </a:r>
            <a:r>
              <a:rPr lang="ru-RU" sz="1200" b="1" kern="1200" baseline="0" dirty="0">
                <a:solidFill>
                  <a:schemeClr val="tx1"/>
                </a:solidFill>
                <a:effectLst/>
                <a:latin typeface="+mn-lt"/>
                <a:ea typeface="+mn-ea"/>
                <a:cs typeface="+mn-cs"/>
              </a:rPr>
              <a:t> ф</a:t>
            </a:r>
            <a:r>
              <a:rPr lang="ru-RU" sz="1200" b="1" kern="1200" dirty="0">
                <a:solidFill>
                  <a:schemeClr val="tx1"/>
                </a:solidFill>
                <a:effectLst/>
                <a:latin typeface="+mn-lt"/>
                <a:ea typeface="+mn-ea"/>
                <a:cs typeface="+mn-cs"/>
              </a:rPr>
              <a:t>изические изменения:</a:t>
            </a:r>
            <a:endParaRPr lang="ru-RU" sz="1200" kern="1200" dirty="0">
              <a:solidFill>
                <a:schemeClr val="tx1"/>
              </a:solidFill>
              <a:effectLst/>
              <a:latin typeface="+mn-lt"/>
              <a:ea typeface="+mn-ea"/>
              <a:cs typeface="+mn-cs"/>
            </a:endParaRP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Головные боли, боли в животе, шее или общие боли.</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Отсутствие энергии или постоянное чувство усталости.</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Проблемы со сном или едой.</a:t>
            </a:r>
          </a:p>
          <a:p>
            <a:pPr marL="628650" lvl="1" indent="-171450">
              <a:buFont typeface="Wingdings" panose="05000000000000000000" pitchFamily="2" charset="2"/>
              <a:buChar char="ü"/>
            </a:pPr>
            <a:r>
              <a:rPr lang="ru-RU" sz="1200" kern="1200" dirty="0">
                <a:solidFill>
                  <a:schemeClr val="tx1"/>
                </a:solidFill>
                <a:effectLst/>
                <a:latin typeface="+mn-lt"/>
                <a:ea typeface="+mn-ea"/>
                <a:cs typeface="+mn-cs"/>
              </a:rPr>
              <a:t>Слишком много энергии или нервные привычки, такие как </a:t>
            </a:r>
            <a:r>
              <a:rPr lang="ru-RU" sz="1200" kern="1200" dirty="0" err="1">
                <a:solidFill>
                  <a:schemeClr val="tx1"/>
                </a:solidFill>
                <a:effectLst/>
                <a:latin typeface="+mn-lt"/>
                <a:ea typeface="+mn-ea"/>
                <a:cs typeface="+mn-cs"/>
              </a:rPr>
              <a:t>кусание</a:t>
            </a:r>
            <a:r>
              <a:rPr lang="ru-RU" sz="1200" kern="1200" dirty="0">
                <a:solidFill>
                  <a:schemeClr val="tx1"/>
                </a:solidFill>
                <a:effectLst/>
                <a:latin typeface="+mn-lt"/>
                <a:ea typeface="+mn-ea"/>
                <a:cs typeface="+mn-cs"/>
              </a:rPr>
              <a:t> ногтей, скручивание волос или сосание большого пальца.</a:t>
            </a:r>
          </a:p>
          <a:p>
            <a:pPr indent="182880"/>
            <a:r>
              <a:rPr lang="ru-RU" sz="1200" kern="1200" dirty="0">
                <a:solidFill>
                  <a:schemeClr val="tx1"/>
                </a:solidFill>
                <a:effectLst/>
                <a:latin typeface="+mn-lt"/>
                <a:ea typeface="+mn-ea"/>
                <a:cs typeface="+mn-cs"/>
              </a:rPr>
              <a:t>Это тоже может вас насторожить и заставить быть более внимательными к состоянию вашего ребенка (подростка).</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14</a:t>
            </a:fld>
            <a:endParaRPr lang="ru-RU"/>
          </a:p>
        </p:txBody>
      </p:sp>
    </p:spTree>
    <p:extLst>
      <p:ext uri="{BB962C8B-B14F-4D97-AF65-F5344CB8AC3E}">
        <p14:creationId xmlns:p14="http://schemas.microsoft.com/office/powerpoint/2010/main" val="332259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solidFill>
                  <a:srgbClr val="00B0F0"/>
                </a:solidFill>
              </a:rPr>
              <a:t>Если вы </a:t>
            </a:r>
            <a:r>
              <a:rPr lang="en-US" sz="1200" b="0" dirty="0" err="1">
                <a:solidFill>
                  <a:srgbClr val="00B0F0"/>
                </a:solidFill>
              </a:rPr>
              <a:t>заметили</a:t>
            </a:r>
            <a:r>
              <a:rPr lang="en-US" sz="1200" b="0" dirty="0">
                <a:solidFill>
                  <a:srgbClr val="00B0F0"/>
                </a:solidFill>
              </a:rPr>
              <a:t> </a:t>
            </a:r>
            <a:r>
              <a:rPr lang="en-US" sz="1200" b="0" dirty="0" err="1">
                <a:solidFill>
                  <a:srgbClr val="00B0F0"/>
                </a:solidFill>
              </a:rPr>
              <a:t>несколько</a:t>
            </a:r>
            <a:r>
              <a:rPr lang="en-US" sz="1200" b="0" dirty="0">
                <a:solidFill>
                  <a:srgbClr val="00B0F0"/>
                </a:solidFill>
              </a:rPr>
              <a:t> </a:t>
            </a:r>
            <a:r>
              <a:rPr lang="en-US" sz="1200" b="0" dirty="0" err="1">
                <a:solidFill>
                  <a:srgbClr val="00B0F0"/>
                </a:solidFill>
              </a:rPr>
              <a:t>из</a:t>
            </a:r>
            <a:r>
              <a:rPr lang="en-US" sz="1200" b="0" dirty="0">
                <a:solidFill>
                  <a:srgbClr val="00B0F0"/>
                </a:solidFill>
              </a:rPr>
              <a:t> </a:t>
            </a:r>
            <a:r>
              <a:rPr lang="ru-RU" sz="1200" b="0" dirty="0">
                <a:solidFill>
                  <a:srgbClr val="00B0F0"/>
                </a:solidFill>
              </a:rPr>
              <a:t>вышеперечисленных признаков</a:t>
            </a:r>
            <a:r>
              <a:rPr lang="en-US" sz="1200" b="0" dirty="0">
                <a:solidFill>
                  <a:srgbClr val="00B0F0"/>
                </a:solidFill>
              </a:rPr>
              <a:t>, </a:t>
            </a:r>
            <a:r>
              <a:rPr lang="ru-RU" sz="1200" b="0" dirty="0">
                <a:solidFill>
                  <a:srgbClr val="00B0F0"/>
                </a:solidFill>
              </a:rPr>
              <a:t>они стали систематичны и сильно влияют на качество жизни ребенка – обратитесь за консультацией, за помощью.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solidFill>
                  <a:srgbClr val="C00000"/>
                </a:solidFill>
              </a:rPr>
              <a:t>В случае если ваш ребенок или подросток говорит о нежелании жить, причинении себе вреда, немедленно сообщите врачу или психологу.</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15</a:t>
            </a:fld>
            <a:endParaRPr lang="ru-RU"/>
          </a:p>
        </p:txBody>
      </p:sp>
    </p:spTree>
    <p:extLst>
      <p:ext uri="{BB962C8B-B14F-4D97-AF65-F5344CB8AC3E}">
        <p14:creationId xmlns:p14="http://schemas.microsoft.com/office/powerpoint/2010/main" val="1732442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spcAft>
                <a:spcPts val="0"/>
              </a:spcAft>
            </a:pPr>
            <a:r>
              <a:rPr lang="ru-RU" dirty="0"/>
              <a:t>Вы также можете обратиться за помощью на сайт бесплатной психологической помощи.</a:t>
            </a:r>
          </a:p>
          <a:p>
            <a:pPr indent="182880">
              <a:spcBef>
                <a:spcPts val="0"/>
              </a:spcBef>
              <a:spcAft>
                <a:spcPts val="0"/>
              </a:spcAft>
            </a:pPr>
            <a:r>
              <a:rPr lang="ru-RU" dirty="0"/>
              <a:t>Для этого введите в поисковую строку любого браузера: </a:t>
            </a:r>
            <a:r>
              <a:rPr lang="ru-RU" sz="1200" b="1" dirty="0">
                <a:hlinkClick r:id="rId3"/>
              </a:rPr>
              <a:t>https://covid-19.mentalcenter.kz/ru</a:t>
            </a:r>
            <a:endParaRPr lang="ru-RU" sz="1200" b="1" dirty="0"/>
          </a:p>
          <a:p>
            <a:pPr indent="182880">
              <a:spcBef>
                <a:spcPts val="0"/>
              </a:spcBef>
              <a:spcAft>
                <a:spcPts val="0"/>
              </a:spcAft>
            </a:pPr>
            <a:r>
              <a:rPr lang="ru-RU" sz="1200" dirty="0"/>
              <a:t>1. Зайдите на один из шести разделов сайта </a:t>
            </a:r>
            <a:r>
              <a:rPr lang="en-US" sz="1200" dirty="0"/>
              <a:t>(</a:t>
            </a:r>
            <a:r>
              <a:rPr lang="ru-RU" sz="1200" dirty="0"/>
              <a:t>«Детям и подросткам», «Пожилым людям», «Людям с ограниченными возможностями» и другие). </a:t>
            </a:r>
          </a:p>
          <a:p>
            <a:pPr indent="182880">
              <a:spcBef>
                <a:spcPts val="0"/>
              </a:spcBef>
              <a:spcAft>
                <a:spcPts val="0"/>
              </a:spcAft>
            </a:pPr>
            <a:r>
              <a:rPr lang="ru-RU" sz="1200" dirty="0"/>
              <a:t>2. Нажмите на «Онлайн специалисты» (находится вверху справа). Появятся информация и фотографии специалистов. </a:t>
            </a:r>
          </a:p>
          <a:p>
            <a:pPr indent="182880">
              <a:spcBef>
                <a:spcPts val="0"/>
              </a:spcBef>
              <a:spcAft>
                <a:spcPts val="0"/>
              </a:spcAft>
            </a:pPr>
            <a:r>
              <a:rPr lang="ru-RU" sz="1200" dirty="0"/>
              <a:t>3. Выберите из списка с фотографиями специалиста и нажмите на «Записаться». Появится окошко «Оставьте заявку». </a:t>
            </a:r>
          </a:p>
          <a:p>
            <a:pPr indent="182880">
              <a:spcBef>
                <a:spcPts val="0"/>
              </a:spcBef>
              <a:spcAft>
                <a:spcPts val="0"/>
              </a:spcAft>
            </a:pPr>
            <a:r>
              <a:rPr lang="ru-RU" sz="1200" dirty="0"/>
              <a:t>4. Заполните заявку с указанием имени (можно анонимно), номера сотового телефона и электронной почты.</a:t>
            </a:r>
          </a:p>
          <a:p>
            <a:pPr indent="182880">
              <a:spcBef>
                <a:spcPts val="0"/>
              </a:spcBef>
              <a:spcAft>
                <a:spcPts val="0"/>
              </a:spcAft>
            </a:pPr>
            <a:r>
              <a:rPr lang="ru-RU" sz="1200" dirty="0"/>
              <a:t>5. После подтверждения ждите смс с указанием даты, времени и ссылки на индивидуальную консультацию.</a:t>
            </a:r>
          </a:p>
          <a:p>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16</a:t>
            </a:fld>
            <a:endParaRPr lang="ru-RU"/>
          </a:p>
        </p:txBody>
      </p:sp>
    </p:spTree>
    <p:extLst>
      <p:ext uri="{BB962C8B-B14F-4D97-AF65-F5344CB8AC3E}">
        <p14:creationId xmlns:p14="http://schemas.microsoft.com/office/powerpoint/2010/main" val="321314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17</a:t>
            </a:fld>
            <a:endParaRPr lang="ru-RU"/>
          </a:p>
        </p:txBody>
      </p:sp>
    </p:spTree>
    <p:extLst>
      <p:ext uri="{BB962C8B-B14F-4D97-AF65-F5344CB8AC3E}">
        <p14:creationId xmlns:p14="http://schemas.microsoft.com/office/powerpoint/2010/main" val="24478819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pPr>
            <a:r>
              <a:rPr lang="ru-RU" dirty="0"/>
              <a:t>Если у вас остались вопросы свяжитесь со</a:t>
            </a:r>
            <a:r>
              <a:rPr lang="ru-RU" baseline="0" dirty="0"/>
              <a:t> школьным психологом или психологом колледжа.</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18</a:t>
            </a:fld>
            <a:endParaRPr lang="ru-RU"/>
          </a:p>
        </p:txBody>
      </p:sp>
    </p:spTree>
    <p:extLst>
      <p:ext uri="{BB962C8B-B14F-4D97-AF65-F5344CB8AC3E}">
        <p14:creationId xmlns:p14="http://schemas.microsoft.com/office/powerpoint/2010/main" val="44941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lnSpc>
                <a:spcPct val="100000"/>
              </a:lnSpc>
              <a:spcBef>
                <a:spcPts val="0"/>
              </a:spcBef>
              <a:spcAft>
                <a:spcPts val="0"/>
              </a:spcAft>
            </a:pPr>
            <a:r>
              <a:rPr lang="ru-RU" dirty="0"/>
              <a:t>Для начала давайте посмотрим на определение психического здоровья.</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b="0" dirty="0"/>
              <a:t>По мнению Всемирной организации здравоохранения психическое здоровье</a:t>
            </a:r>
            <a:r>
              <a:rPr lang="ru-RU" sz="1100" dirty="0"/>
              <a:t> (духовное или душевное, иногда </a:t>
            </a:r>
            <a:r>
              <a:rPr lang="ru-RU" sz="1200" kern="1200" dirty="0">
                <a:solidFill>
                  <a:schemeClr val="tx1"/>
                </a:solidFill>
                <a:latin typeface="+mn-lt"/>
                <a:ea typeface="+mn-ea"/>
                <a:cs typeface="+mn-cs"/>
              </a:rPr>
              <a:t>говорят ментальное здоровье) — это состояние благополучия, при котором человек может реализовать свой собственный потенциал, справляться с обычными </a:t>
            </a:r>
            <a:r>
              <a:rPr lang="ru-RU" sz="1200" dirty="0"/>
              <a:t>жизненными стрессами, продуктивно и плодотворно работать, а также вносить вклад в жизнь своего сообщества.  </a:t>
            </a:r>
          </a:p>
          <a:p>
            <a:pPr marL="0" marR="0" lvl="0" indent="182880" algn="l" defTabSz="914400" rtl="0" eaLnBrk="1" fontAlgn="auto" latinLnBrk="0" hangingPunct="1">
              <a:lnSpc>
                <a:spcPct val="100000"/>
              </a:lnSpc>
              <a:spcBef>
                <a:spcPts val="0"/>
              </a:spcBef>
              <a:spcAft>
                <a:spcPts val="0"/>
              </a:spcAft>
              <a:buClrTx/>
              <a:buSzTx/>
              <a:buFontTx/>
              <a:buNone/>
              <a:tabLst/>
              <a:defRPr/>
            </a:pPr>
            <a:r>
              <a:rPr lang="ru-RU" sz="1200" dirty="0"/>
              <a:t>Психическое здоровье лежит и в основе физического здоровья.</a:t>
            </a:r>
            <a:endParaRPr lang="ru-RU" dirty="0"/>
          </a:p>
          <a:p>
            <a:pPr indent="182880">
              <a:lnSpc>
                <a:spcPct val="100000"/>
              </a:lnSpc>
              <a:spcBef>
                <a:spcPts val="0"/>
              </a:spcBef>
              <a:spcAft>
                <a:spcPts val="0"/>
              </a:spcAft>
            </a:pPr>
            <a:r>
              <a:rPr lang="ru-RU" dirty="0"/>
              <a:t>Психическое здоровье очень важно. Оно влияет на то, как люди думают, чувствуют и действуют, на восприятие мира и построение отношений, затрагивая все сферы жизнедеятельности человека. Поэтому забота о своем психическом здоровье и психическом здоровье ребенка так же важны, как и забота о своем теле и теле ребенка. </a:t>
            </a:r>
          </a:p>
        </p:txBody>
      </p:sp>
      <p:sp>
        <p:nvSpPr>
          <p:cNvPr id="4" name="Номер слайда 3"/>
          <p:cNvSpPr>
            <a:spLocks noGrp="1"/>
          </p:cNvSpPr>
          <p:nvPr>
            <p:ph type="sldNum" sz="quarter" idx="10"/>
          </p:nvPr>
        </p:nvSpPr>
        <p:spPr/>
        <p:txBody>
          <a:bodyPr/>
          <a:lstStyle/>
          <a:p>
            <a:fld id="{513D89DE-0395-44D4-95E6-3BF34187DA92}" type="slidenum">
              <a:rPr lang="ru-RU" smtClean="0"/>
              <a:t>2</a:t>
            </a:fld>
            <a:endParaRPr lang="ru-RU"/>
          </a:p>
        </p:txBody>
      </p:sp>
    </p:spTree>
    <p:extLst>
      <p:ext uri="{BB962C8B-B14F-4D97-AF65-F5344CB8AC3E}">
        <p14:creationId xmlns:p14="http://schemas.microsoft.com/office/powerpoint/2010/main" val="1744258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spcBef>
                <a:spcPts val="0"/>
              </a:spcBef>
              <a:spcAft>
                <a:spcPts val="0"/>
              </a:spcAft>
            </a:pPr>
            <a:r>
              <a:rPr lang="ru-RU" sz="1200" kern="1200" dirty="0">
                <a:solidFill>
                  <a:schemeClr val="tx1"/>
                </a:solidFill>
                <a:effectLst/>
                <a:latin typeface="+mn-lt"/>
                <a:ea typeface="+mn-ea"/>
                <a:cs typeface="+mn-cs"/>
              </a:rPr>
              <a:t>Зачем</a:t>
            </a:r>
            <a:r>
              <a:rPr lang="ru-RU" dirty="0"/>
              <a:t> же нам, как родителям, иметь знания о психическом здоровье?</a:t>
            </a:r>
          </a:p>
          <a:p>
            <a:pPr indent="182880">
              <a:spcBef>
                <a:spcPts val="0"/>
              </a:spcBef>
              <a:spcAft>
                <a:spcPts val="0"/>
              </a:spcAft>
            </a:pPr>
            <a:r>
              <a:rPr lang="ru-RU" dirty="0"/>
              <a:t>Во-первых, вы можете укрепить психическое здоровье своими словами и поступками, а также окружающей средой, которую вы создаете дома.</a:t>
            </a:r>
          </a:p>
          <a:p>
            <a:pPr indent="182880">
              <a:spcBef>
                <a:spcPts val="0"/>
              </a:spcBef>
              <a:spcAft>
                <a:spcPts val="0"/>
              </a:spcAft>
            </a:pPr>
            <a:r>
              <a:rPr lang="ru-RU" dirty="0"/>
              <a:t>Во-вторых, вы можете узнать о первых признаках проблем с психическим здоровьем и узнать, куда обратиться за помощью. </a:t>
            </a:r>
          </a:p>
          <a:p>
            <a:pPr indent="182880">
              <a:spcBef>
                <a:spcPts val="0"/>
              </a:spcBef>
              <a:spcAft>
                <a:spcPts val="0"/>
              </a:spcAft>
            </a:pPr>
            <a:r>
              <a:rPr lang="ru-RU" dirty="0"/>
              <a:t>Своевременность обращений за квалифицированной помощью может оказать</a:t>
            </a:r>
            <a:r>
              <a:rPr lang="ru-RU" baseline="0" dirty="0"/>
              <a:t> положительное влияние на предотвращение осложнений и болезней психического плана.</a:t>
            </a:r>
            <a:endParaRPr lang="ru-RU" dirty="0"/>
          </a:p>
          <a:p>
            <a:pPr marL="0" marR="0" lvl="0" indent="182880" algn="l" defTabSz="914400" rtl="0" eaLnBrk="1" fontAlgn="auto" latinLnBrk="0" hangingPunct="1">
              <a:lnSpc>
                <a:spcPct val="100000"/>
              </a:lnSpc>
              <a:spcBef>
                <a:spcPts val="0"/>
              </a:spcBef>
              <a:spcAft>
                <a:spcPts val="0"/>
              </a:spcAft>
              <a:buClrTx/>
              <a:buSzTx/>
              <a:buFontTx/>
              <a:buNone/>
              <a:tabLst/>
              <a:defRPr/>
            </a:pPr>
            <a:r>
              <a:rPr lang="ru-RU" dirty="0"/>
              <a:t>Как родитель, вы играете важную роль в психическом здоровье своего ребенка.</a:t>
            </a:r>
          </a:p>
        </p:txBody>
      </p:sp>
      <p:sp>
        <p:nvSpPr>
          <p:cNvPr id="4" name="Номер слайда 3"/>
          <p:cNvSpPr>
            <a:spLocks noGrp="1"/>
          </p:cNvSpPr>
          <p:nvPr>
            <p:ph type="sldNum" sz="quarter" idx="10"/>
          </p:nvPr>
        </p:nvSpPr>
        <p:spPr/>
        <p:txBody>
          <a:bodyPr/>
          <a:lstStyle/>
          <a:p>
            <a:fld id="{513D89DE-0395-44D4-95E6-3BF34187DA92}" type="slidenum">
              <a:rPr lang="ru-RU" smtClean="0"/>
              <a:t>3</a:t>
            </a:fld>
            <a:endParaRPr lang="ru-RU"/>
          </a:p>
        </p:txBody>
      </p:sp>
    </p:spTree>
    <p:extLst>
      <p:ext uri="{BB962C8B-B14F-4D97-AF65-F5344CB8AC3E}">
        <p14:creationId xmlns:p14="http://schemas.microsoft.com/office/powerpoint/2010/main" val="404357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Для того, чтобы позаботиться о здоровье своего ребенка (подростка) следуйте</a:t>
            </a:r>
            <a:r>
              <a:rPr lang="ru-RU" baseline="0" dirty="0"/>
              <a:t> 5 правилам, которые отражены на слайде. Познакомимся с ними подробнее.</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4</a:t>
            </a:fld>
            <a:endParaRPr lang="ru-RU"/>
          </a:p>
        </p:txBody>
      </p:sp>
    </p:spTree>
    <p:extLst>
      <p:ext uri="{BB962C8B-B14F-4D97-AF65-F5344CB8AC3E}">
        <p14:creationId xmlns:p14="http://schemas.microsoft.com/office/powerpoint/2010/main" val="4019282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Итак, первое правило – помогите детям построить крепкие, заботливые отношения:</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Детям и молодежи важно иметь прочные отношения с семьей и друзьями. </a:t>
            </a:r>
            <a:r>
              <a:rPr lang="en-US" sz="1200" kern="1200" dirty="0" err="1">
                <a:solidFill>
                  <a:schemeClr val="tx1"/>
                </a:solidFill>
                <a:effectLst/>
                <a:latin typeface="+mn-lt"/>
                <a:ea typeface="+mn-ea"/>
                <a:cs typeface="+mn-cs"/>
              </a:rPr>
              <a:t>Каждый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вечер</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проводите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вместе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время</a:t>
            </a:r>
            <a:r>
              <a:rPr lang="ru-RU"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за</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обеденным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столом</a:t>
            </a:r>
            <a:r>
              <a:rPr lang="en-US" sz="1200" kern="1200" dirty="0">
                <a:solidFill>
                  <a:schemeClr val="tx1"/>
                </a:solidFill>
                <a:effectLst/>
                <a:latin typeface="+mn-lt"/>
                <a:ea typeface="+mn-ea"/>
                <a:cs typeface="+mn-cs"/>
              </a:rPr>
              <a:t>.</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Важный человек, постоянно присутствующий в жизни ребенка, играет решающую роль в развитии у него устойчивости. Этот человек (часто родитель или другой член семьи) – это тот, с кем ваш ребенок проводит много времени и знает, что он может обратиться, когда ему понадобится помощь.</a:t>
            </a:r>
          </a:p>
          <a:p>
            <a:pPr indent="182880"/>
            <a:r>
              <a:rPr lang="ru-RU" sz="1200" kern="1200" dirty="0">
                <a:solidFill>
                  <a:schemeClr val="tx1"/>
                </a:solidFill>
                <a:effectLst/>
                <a:latin typeface="+mn-lt"/>
                <a:ea typeface="+mn-ea"/>
                <a:cs typeface="+mn-cs"/>
              </a:rPr>
              <a:t>Покажите своим детям, как решать проблемы. Очень важно подсказать, что проблемы – это часть жизни и каждый из нас может долго страдать от этих проблем, а может</a:t>
            </a:r>
            <a:r>
              <a:rPr lang="ru-RU" sz="1200" kern="1200" baseline="0" dirty="0">
                <a:solidFill>
                  <a:schemeClr val="tx1"/>
                </a:solidFill>
                <a:effectLst/>
                <a:latin typeface="+mn-lt"/>
                <a:ea typeface="+mn-ea"/>
                <a:cs typeface="+mn-cs"/>
              </a:rPr>
              <a:t> научиться решать их. Выбор остается за человеком. Качество жизни каждого зависит от этого выбора. Будьте примером. Делитесь своим опытом решения, рассматривайте и обсуждайте пути выхода и самое главное - не корите за ошибки. Дети получают этот жизненный опыт впервые, а вы уже более опытны.</a:t>
            </a:r>
            <a:endParaRPr lang="ru-RU" sz="1200" kern="1200" dirty="0">
              <a:solidFill>
                <a:schemeClr val="tx1"/>
              </a:solidFill>
              <a:effectLst/>
              <a:latin typeface="+mn-lt"/>
              <a:ea typeface="+mn-ea"/>
              <a:cs typeface="+mn-cs"/>
            </a:endParaRPr>
          </a:p>
          <a:p>
            <a:pPr indent="182880"/>
            <a:r>
              <a:rPr lang="ru-RU" dirty="0"/>
              <a:t>Проявляйте искренний интерес к делам и занятиям ребенка. Дети очень</a:t>
            </a:r>
            <a:r>
              <a:rPr lang="ru-RU" baseline="0" dirty="0"/>
              <a:t> чувствуют ваше отношение к ним. Поэтому не спрашивайте его о том, какую оценку он получил просто из потребности проконтролировать процесс обучения. Лучше поинтересуетесь как дела в школе? Были ли трудности и как он их преодолевал? Разберите способы и пути решения, поддержите правильные решения, а неправильные прокомментируйте, уточнив почему ребенок выбрал тот или иной способ (путь) решения. Избегайте оценок, используйте информирование.</a:t>
            </a:r>
            <a:endParaRPr lang="ru-RU" dirty="0"/>
          </a:p>
          <a:p>
            <a:pPr indent="182880"/>
            <a:r>
              <a:rPr lang="ru-RU" b="1" i="1" dirty="0"/>
              <a:t>Психолог комментирует</a:t>
            </a:r>
            <a:r>
              <a:rPr lang="ru-RU" b="1" i="1" baseline="0" dirty="0"/>
              <a:t> почему это важно и как это можно делать, приводя примеры.</a:t>
            </a:r>
            <a:endParaRPr lang="ru-RU" b="1" i="1" dirty="0"/>
          </a:p>
        </p:txBody>
      </p:sp>
      <p:sp>
        <p:nvSpPr>
          <p:cNvPr id="4" name="Номер слайда 3"/>
          <p:cNvSpPr>
            <a:spLocks noGrp="1"/>
          </p:cNvSpPr>
          <p:nvPr>
            <p:ph type="sldNum" sz="quarter" idx="10"/>
          </p:nvPr>
        </p:nvSpPr>
        <p:spPr/>
        <p:txBody>
          <a:bodyPr/>
          <a:lstStyle/>
          <a:p>
            <a:fld id="{513D89DE-0395-44D4-95E6-3BF34187DA92}" type="slidenum">
              <a:rPr lang="ru-RU" smtClean="0"/>
              <a:t>5</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Правило</a:t>
            </a:r>
            <a:r>
              <a:rPr lang="ru-RU" sz="1200" b="1" kern="1200" baseline="0" dirty="0">
                <a:solidFill>
                  <a:schemeClr val="tx1"/>
                </a:solidFill>
                <a:effectLst/>
                <a:latin typeface="+mn-lt"/>
                <a:ea typeface="+mn-ea"/>
                <a:cs typeface="+mn-cs"/>
              </a:rPr>
              <a:t> 2 – П</a:t>
            </a:r>
            <a:r>
              <a:rPr lang="ru-RU" sz="1200" b="1" kern="1200" dirty="0">
                <a:solidFill>
                  <a:schemeClr val="tx1"/>
                </a:solidFill>
                <a:effectLst/>
                <a:latin typeface="+mn-lt"/>
                <a:ea typeface="+mn-ea"/>
                <a:cs typeface="+mn-cs"/>
              </a:rPr>
              <a:t>омогите детям и молодежи развить чувство собственного достоинства, чтобы они чувствовали себя хорошо. </a:t>
            </a:r>
            <a:r>
              <a:rPr lang="ru-RU" sz="1200" b="0" kern="1200" dirty="0">
                <a:solidFill>
                  <a:schemeClr val="tx1"/>
                </a:solidFill>
                <a:effectLst/>
                <a:latin typeface="+mn-lt"/>
                <a:ea typeface="+mn-ea"/>
                <a:cs typeface="+mn-cs"/>
              </a:rPr>
              <a:t>Для этого</a:t>
            </a:r>
          </a:p>
          <a:p>
            <a:pPr indent="182880"/>
            <a:r>
              <a:rPr lang="ru-RU" sz="1200" kern="1200" dirty="0">
                <a:solidFill>
                  <a:schemeClr val="tx1"/>
                </a:solidFill>
                <a:effectLst/>
                <a:latin typeface="+mn-lt"/>
                <a:ea typeface="+mn-ea"/>
                <a:cs typeface="+mn-cs"/>
              </a:rPr>
              <a:t>Проявите много любви и принятия. «Я</a:t>
            </a:r>
            <a:r>
              <a:rPr lang="ru-RU" sz="1200" kern="1200" baseline="0" dirty="0">
                <a:solidFill>
                  <a:schemeClr val="tx1"/>
                </a:solidFill>
                <a:effectLst/>
                <a:latin typeface="+mn-lt"/>
                <a:ea typeface="+mn-ea"/>
                <a:cs typeface="+mn-cs"/>
              </a:rPr>
              <a:t> так много для него делаю - скажете вы, - разве это не любовь?». Иногда то, что мы делаем совсем не то, в чем нуждается ребенок: Он хочет объятий - а мы ему - игрушку, Он хочет играть с друзьями на улице – а мы его заставляем быть с бабушкой или родителями. Все это может вызвать разногласия и напряжение. Особенно в подростковом возрасте. Поэтому распознайте язык любви ребенка и следуйте ему. Прислушайтесь к потребностям ребенка и его желаниям, делайте по возможности что-то чтобы их удовлетворить. Вовремя сказанное «Без тебя бы я не справился» или «Ты мне сейчас очень нужен» помогут ребенку чувствовать себя нужным и ценным.</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Хвалите их, когда они преуспевают. Признавайте их усилия, а также их достижения. А что если хвалить не за что? – скажете вы. В этом случае</a:t>
            </a:r>
            <a:r>
              <a:rPr lang="ru-RU" sz="1200" kern="1200" baseline="0" dirty="0">
                <a:solidFill>
                  <a:schemeClr val="tx1"/>
                </a:solidFill>
                <a:effectLst/>
                <a:latin typeface="+mn-lt"/>
                <a:ea typeface="+mn-ea"/>
                <a:cs typeface="+mn-cs"/>
              </a:rPr>
              <a:t> найдите то, что у ребенка уже получилось или то с чем он уже справился и подчеркните успех. Это поможет ребенку сформировать «Я могу», а значит повысит самооценку.</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Задавайте вопросы об их занятиях и интересах. Наблюдайте за тем, что интересует ребенка и предлагайте ему способы развития этих увлечений. Ваши интересы могут совсем</a:t>
            </a:r>
            <a:r>
              <a:rPr lang="ru-RU" sz="1200" kern="1200" baseline="0" dirty="0">
                <a:solidFill>
                  <a:schemeClr val="tx1"/>
                </a:solidFill>
                <a:effectLst/>
                <a:latin typeface="+mn-lt"/>
                <a:ea typeface="+mn-ea"/>
                <a:cs typeface="+mn-cs"/>
              </a:rPr>
              <a:t> не совпадать с тем, что любит ребенок. Знакомьтесь с ним каждый день.</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Помогите им установить реалистичные цели. Очень важно, чтобы ребенок не</a:t>
            </a:r>
            <a:r>
              <a:rPr lang="ru-RU" sz="1200" kern="1200" baseline="0" dirty="0">
                <a:solidFill>
                  <a:schemeClr val="tx1"/>
                </a:solidFill>
                <a:effectLst/>
                <a:latin typeface="+mn-lt"/>
                <a:ea typeface="+mn-ea"/>
                <a:cs typeface="+mn-cs"/>
              </a:rPr>
              <a:t> путал реальную жизнь и мир от вымышленной или найденной в игре. Приводите примеры, связанные с реальностью, рассказывайте о своем опыте, в</a:t>
            </a:r>
            <a:r>
              <a:rPr lang="ru-RU" sz="1200" kern="1200" dirty="0">
                <a:solidFill>
                  <a:schemeClr val="tx1"/>
                </a:solidFill>
                <a:effectLst/>
                <a:latin typeface="+mn-lt"/>
                <a:ea typeface="+mn-ea"/>
                <a:cs typeface="+mn-cs"/>
              </a:rPr>
              <a:t>озвращайте ребенка в реальность, НО</a:t>
            </a:r>
            <a:r>
              <a:rPr lang="ru-RU" sz="1200" kern="1200" baseline="0" dirty="0">
                <a:solidFill>
                  <a:schemeClr val="tx1"/>
                </a:solidFill>
                <a:effectLst/>
                <a:latin typeface="+mn-lt"/>
                <a:ea typeface="+mn-ea"/>
                <a:cs typeface="+mn-cs"/>
              </a:rPr>
              <a:t> в то же время</a:t>
            </a:r>
            <a:r>
              <a:rPr lang="ru-RU" sz="1200" kern="1200" dirty="0">
                <a:solidFill>
                  <a:schemeClr val="tx1"/>
                </a:solidFill>
                <a:effectLst/>
                <a:latin typeface="+mn-lt"/>
                <a:ea typeface="+mn-ea"/>
                <a:cs typeface="+mn-cs"/>
              </a:rPr>
              <a:t> не запрещайте мечтать и фантазировать. Мечты выступают</a:t>
            </a:r>
            <a:r>
              <a:rPr lang="ru-RU" sz="1200" kern="1200" baseline="0" dirty="0">
                <a:solidFill>
                  <a:schemeClr val="tx1"/>
                </a:solidFill>
                <a:effectLst/>
                <a:latin typeface="+mn-lt"/>
                <a:ea typeface="+mn-ea"/>
                <a:cs typeface="+mn-cs"/>
              </a:rPr>
              <a:t> мотиватором движения. Ребенок будет взрослеть и понимать что из этого может быть реально достигнуто.</a:t>
            </a:r>
            <a:endParaRPr lang="ru-RU" sz="1200" kern="1200" dirty="0">
              <a:solidFill>
                <a:schemeClr val="tx1"/>
              </a:solidFill>
              <a:effectLst/>
              <a:latin typeface="+mn-lt"/>
              <a:ea typeface="+mn-ea"/>
              <a:cs typeface="+mn-cs"/>
            </a:endParaRPr>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6</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lgn="l">
              <a:spcBef>
                <a:spcPts val="0"/>
              </a:spcBef>
            </a:pPr>
            <a:r>
              <a:rPr lang="ru-RU" dirty="0"/>
              <a:t>Третье правило – </a:t>
            </a:r>
            <a:r>
              <a:rPr lang="en-US" sz="1200" b="1" dirty="0" err="1">
                <a:solidFill>
                  <a:srgbClr val="189F87"/>
                </a:solidFill>
              </a:rPr>
              <a:t>Слуша</a:t>
            </a:r>
            <a:r>
              <a:rPr lang="ru-RU" sz="1200" b="1" dirty="0">
                <a:solidFill>
                  <a:srgbClr val="189F87"/>
                </a:solidFill>
              </a:rPr>
              <a:t>й</a:t>
            </a:r>
            <a:r>
              <a:rPr lang="en-US" sz="1200" b="1" dirty="0" err="1">
                <a:solidFill>
                  <a:srgbClr val="189F87"/>
                </a:solidFill>
              </a:rPr>
              <a:t>те</a:t>
            </a:r>
            <a:r>
              <a:rPr lang="ru-RU" sz="1200" b="1" dirty="0">
                <a:solidFill>
                  <a:srgbClr val="189F87"/>
                </a:solidFill>
              </a:rPr>
              <a:t> детей </a:t>
            </a:r>
            <a:r>
              <a:rPr lang="en-US" sz="1200" b="1" dirty="0">
                <a:solidFill>
                  <a:srgbClr val="189F87"/>
                </a:solidFill>
              </a:rPr>
              <a:t>и </a:t>
            </a:r>
            <a:r>
              <a:rPr lang="en-US" sz="1200" b="1" dirty="0" err="1">
                <a:solidFill>
                  <a:srgbClr val="189F87"/>
                </a:solidFill>
              </a:rPr>
              <a:t>уважайте</a:t>
            </a:r>
            <a:r>
              <a:rPr lang="en-US" sz="1200" b="1" dirty="0">
                <a:solidFill>
                  <a:srgbClr val="189F87"/>
                </a:solidFill>
              </a:rPr>
              <a:t> </a:t>
            </a:r>
            <a:r>
              <a:rPr lang="en-US" sz="1200" b="1" dirty="0" err="1">
                <a:solidFill>
                  <a:srgbClr val="189F87"/>
                </a:solidFill>
              </a:rPr>
              <a:t>их</a:t>
            </a:r>
            <a:r>
              <a:rPr lang="en-US" sz="1200" b="1" dirty="0">
                <a:solidFill>
                  <a:srgbClr val="189F87"/>
                </a:solidFill>
              </a:rPr>
              <a:t> </a:t>
            </a:r>
            <a:r>
              <a:rPr lang="en-US" sz="1200" b="1" dirty="0" err="1">
                <a:solidFill>
                  <a:srgbClr val="189F87"/>
                </a:solidFill>
              </a:rPr>
              <a:t>чувства</a:t>
            </a:r>
            <a:r>
              <a:rPr lang="ru-RU" sz="1200" b="1" dirty="0">
                <a:solidFill>
                  <a:srgbClr val="189F87"/>
                </a:solidFill>
              </a:rPr>
              <a:t>.</a:t>
            </a:r>
          </a:p>
          <a:p>
            <a:pPr indent="182880" algn="l">
              <a:spcBef>
                <a:spcPts val="0"/>
              </a:spcBef>
            </a:pPr>
            <a:r>
              <a:rPr lang="ru-RU" sz="1200" b="0" dirty="0">
                <a:solidFill>
                  <a:srgbClr val="189F87"/>
                </a:solidFill>
              </a:rPr>
              <a:t>Для этого научите ребенка слушать и уважать себя и свои чувства,</a:t>
            </a:r>
            <a:r>
              <a:rPr lang="ru-RU" sz="1200" b="0" baseline="0" dirty="0">
                <a:solidFill>
                  <a:srgbClr val="189F87"/>
                </a:solidFill>
              </a:rPr>
              <a:t> а также уважаете чувства ребенка. Он имеет право чувствовать любые чувства: грустить когда грустно, плакать когда больно, радоваться когда счастлив. Дайте ему их прожить и они станут частью его разноцветной жизни.</a:t>
            </a:r>
          </a:p>
          <a:p>
            <a:pPr indent="182880" algn="l">
              <a:spcBef>
                <a:spcPts val="0"/>
              </a:spcBef>
            </a:pPr>
            <a:r>
              <a:rPr lang="ru-RU" sz="1200" b="0" baseline="0" dirty="0">
                <a:solidFill>
                  <a:srgbClr val="189F87"/>
                </a:solidFill>
              </a:rPr>
              <a:t>Управляйте своими чувствами. Агрессия, запугивания, обвинения, вызывание жалости – только отдалят вас друг от друга. Хотите ли вы этого?</a:t>
            </a:r>
          </a:p>
          <a:p>
            <a:pPr indent="182880">
              <a:spcBef>
                <a:spcPts val="0"/>
              </a:spcBef>
            </a:pPr>
            <a:r>
              <a:rPr lang="ru-RU" sz="1200" b="0" dirty="0">
                <a:solidFill>
                  <a:srgbClr val="189F87"/>
                </a:solidFill>
              </a:rPr>
              <a:t>Правильно хвалите ребенка.</a:t>
            </a:r>
            <a:r>
              <a:rPr lang="ru-RU" sz="1200" b="0" baseline="0" dirty="0">
                <a:solidFill>
                  <a:srgbClr val="189F87"/>
                </a:solidFill>
              </a:rPr>
              <a:t> Не путайте похвалу с оценкой. С</a:t>
            </a:r>
            <a:r>
              <a:rPr lang="ru-RU" sz="1200" kern="1200" dirty="0">
                <a:solidFill>
                  <a:schemeClr val="tx1"/>
                </a:solidFill>
                <a:effectLst/>
                <a:latin typeface="+mn-lt"/>
                <a:ea typeface="+mn-ea"/>
                <a:cs typeface="+mn-cs"/>
              </a:rPr>
              <a:t>ледуйте трем важным правилам:</a:t>
            </a:r>
          </a:p>
          <a:p>
            <a:pPr marL="457200" indent="-171450">
              <a:spcBef>
                <a:spcPts val="0"/>
              </a:spcBef>
              <a:buFont typeface="Wingdings" panose="05000000000000000000" pitchFamily="2" charset="2"/>
              <a:buChar char="v"/>
            </a:pPr>
            <a:r>
              <a:rPr lang="ru-RU" sz="1200" kern="1200" dirty="0">
                <a:solidFill>
                  <a:schemeClr val="tx1"/>
                </a:solidFill>
                <a:effectLst/>
                <a:latin typeface="+mn-lt"/>
                <a:ea typeface="+mn-ea"/>
                <a:cs typeface="+mn-cs"/>
              </a:rPr>
              <a:t>Опишите, </a:t>
            </a:r>
            <a:r>
              <a:rPr lang="ru-RU" sz="1200" b="1" kern="1200" dirty="0">
                <a:solidFill>
                  <a:schemeClr val="tx1"/>
                </a:solidFill>
                <a:effectLst/>
                <a:latin typeface="+mn-lt"/>
                <a:ea typeface="+mn-ea"/>
                <a:cs typeface="+mn-cs"/>
              </a:rPr>
              <a:t>что</a:t>
            </a:r>
            <a:r>
              <a:rPr lang="ru-RU" sz="1200" kern="1200" dirty="0">
                <a:solidFill>
                  <a:schemeClr val="tx1"/>
                </a:solidFill>
                <a:effectLst/>
                <a:latin typeface="+mn-lt"/>
                <a:ea typeface="+mn-ea"/>
                <a:cs typeface="+mn-cs"/>
              </a:rPr>
              <a:t> вы </a:t>
            </a:r>
            <a:r>
              <a:rPr lang="ru-RU" sz="1200" b="1" kern="1200" dirty="0">
                <a:solidFill>
                  <a:schemeClr val="tx1"/>
                </a:solidFill>
                <a:effectLst/>
                <a:latin typeface="+mn-lt"/>
                <a:ea typeface="+mn-ea"/>
                <a:cs typeface="+mn-cs"/>
              </a:rPr>
              <a:t>видите: </a:t>
            </a:r>
            <a:r>
              <a:rPr lang="ru-RU" sz="1200" i="1" kern="1200" dirty="0">
                <a:solidFill>
                  <a:schemeClr val="tx1"/>
                </a:solidFill>
                <a:effectLst/>
                <a:latin typeface="+mn-lt"/>
                <a:ea typeface="+mn-ea"/>
                <a:cs typeface="+mn-cs"/>
              </a:rPr>
              <a:t>Красивые буквы, чистую одежду, прибранный стол и т.д.</a:t>
            </a:r>
          </a:p>
          <a:p>
            <a:pPr marL="457200" indent="-171450">
              <a:spcBef>
                <a:spcPts val="0"/>
              </a:spcBef>
              <a:buFont typeface="Wingdings" panose="05000000000000000000" pitchFamily="2" charset="2"/>
              <a:buChar char="v"/>
            </a:pPr>
            <a:r>
              <a:rPr lang="ru-RU" sz="1200" kern="1200" dirty="0">
                <a:solidFill>
                  <a:schemeClr val="tx1"/>
                </a:solidFill>
                <a:effectLst/>
                <a:latin typeface="+mn-lt"/>
                <a:ea typeface="+mn-ea"/>
                <a:cs typeface="+mn-cs"/>
              </a:rPr>
              <a:t>Опишите, </a:t>
            </a:r>
            <a:r>
              <a:rPr lang="ru-RU" sz="1200" b="1" kern="1200" dirty="0">
                <a:solidFill>
                  <a:schemeClr val="tx1"/>
                </a:solidFill>
                <a:effectLst/>
                <a:latin typeface="+mn-lt"/>
                <a:ea typeface="+mn-ea"/>
                <a:cs typeface="+mn-cs"/>
              </a:rPr>
              <a:t>что</a:t>
            </a:r>
            <a:r>
              <a:rPr lang="ru-RU" sz="1200" kern="1200" dirty="0">
                <a:solidFill>
                  <a:schemeClr val="tx1"/>
                </a:solidFill>
                <a:effectLst/>
                <a:latin typeface="+mn-lt"/>
                <a:ea typeface="+mn-ea"/>
                <a:cs typeface="+mn-cs"/>
              </a:rPr>
              <a:t> вы </a:t>
            </a:r>
            <a:r>
              <a:rPr lang="ru-RU" sz="1200" b="1" kern="1200" dirty="0">
                <a:solidFill>
                  <a:schemeClr val="tx1"/>
                </a:solidFill>
                <a:effectLst/>
                <a:latin typeface="+mn-lt"/>
                <a:ea typeface="+mn-ea"/>
                <a:cs typeface="+mn-cs"/>
              </a:rPr>
              <a:t>чувствуете </a:t>
            </a:r>
            <a:r>
              <a:rPr lang="ru-RU" sz="1200" kern="1200" dirty="0">
                <a:solidFill>
                  <a:schemeClr val="tx1"/>
                </a:solidFill>
                <a:effectLst/>
                <a:latin typeface="+mn-lt"/>
                <a:ea typeface="+mn-ea"/>
                <a:cs typeface="+mn-cs"/>
              </a:rPr>
              <a:t>в связи с этим</a:t>
            </a:r>
            <a:r>
              <a:rPr lang="ru-RU" sz="1200" b="1"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радость, восторг, удовольствие, удовлетворение и т.д. – положительное чувство!</a:t>
            </a:r>
          </a:p>
          <a:p>
            <a:pPr marL="457200" indent="-171450">
              <a:spcBef>
                <a:spcPts val="0"/>
              </a:spcBef>
              <a:buFont typeface="Wingdings" panose="05000000000000000000" pitchFamily="2" charset="2"/>
              <a:buChar char="v"/>
            </a:pPr>
            <a:r>
              <a:rPr lang="ru-RU" sz="1200" kern="1200" dirty="0">
                <a:solidFill>
                  <a:schemeClr val="tx1"/>
                </a:solidFill>
                <a:effectLst/>
                <a:latin typeface="+mn-lt"/>
                <a:ea typeface="+mn-ea"/>
                <a:cs typeface="+mn-cs"/>
              </a:rPr>
              <a:t>Подытожьте похвальное поведение ребенка </a:t>
            </a:r>
            <a:r>
              <a:rPr lang="ru-RU" sz="1200" b="1" kern="1200" dirty="0">
                <a:solidFill>
                  <a:schemeClr val="tx1"/>
                </a:solidFill>
                <a:effectLst/>
                <a:latin typeface="+mn-lt"/>
                <a:ea typeface="+mn-ea"/>
                <a:cs typeface="+mn-cs"/>
              </a:rPr>
              <a:t>словом-качеством</a:t>
            </a:r>
            <a:r>
              <a:rPr lang="ru-RU" sz="1200" kern="1200" dirty="0">
                <a:solidFill>
                  <a:schemeClr val="tx1"/>
                </a:solidFill>
                <a:effectLst/>
                <a:latin typeface="+mn-lt"/>
                <a:ea typeface="+mn-ea"/>
                <a:cs typeface="+mn-cs"/>
              </a:rPr>
              <a:t>, </a:t>
            </a:r>
            <a:r>
              <a:rPr lang="ru-RU" sz="1200" b="1" kern="1200" dirty="0">
                <a:solidFill>
                  <a:schemeClr val="tx1"/>
                </a:solidFill>
                <a:effectLst/>
                <a:latin typeface="+mn-lt"/>
                <a:ea typeface="+mn-ea"/>
                <a:cs typeface="+mn-cs"/>
              </a:rPr>
              <a:t>которое</a:t>
            </a:r>
            <a:r>
              <a:rPr lang="ru-RU" sz="1200" kern="1200" dirty="0">
                <a:solidFill>
                  <a:schemeClr val="tx1"/>
                </a:solidFill>
                <a:effectLst/>
                <a:latin typeface="+mn-lt"/>
                <a:ea typeface="+mn-ea"/>
                <a:cs typeface="+mn-cs"/>
              </a:rPr>
              <a:t> в этой ситуации </a:t>
            </a:r>
            <a:r>
              <a:rPr lang="ru-RU" sz="1200" b="1" kern="1200" dirty="0">
                <a:solidFill>
                  <a:schemeClr val="tx1"/>
                </a:solidFill>
                <a:effectLst/>
                <a:latin typeface="+mn-lt"/>
                <a:ea typeface="+mn-ea"/>
                <a:cs typeface="+mn-cs"/>
              </a:rPr>
              <a:t>проявилось</a:t>
            </a:r>
            <a:r>
              <a:rPr lang="ru-RU" sz="1200" kern="1200" dirty="0">
                <a:solidFill>
                  <a:schemeClr val="tx1"/>
                </a:solidFill>
                <a:effectLst/>
                <a:latin typeface="+mn-lt"/>
                <a:ea typeface="+mn-ea"/>
                <a:cs typeface="+mn-cs"/>
              </a:rPr>
              <a:t>: </a:t>
            </a:r>
            <a:r>
              <a:rPr lang="ru-RU" sz="1200" i="1" kern="1200" dirty="0">
                <a:solidFill>
                  <a:schemeClr val="tx1"/>
                </a:solidFill>
                <a:effectLst/>
                <a:latin typeface="+mn-lt"/>
                <a:ea typeface="+mn-ea"/>
                <a:cs typeface="+mn-cs"/>
              </a:rPr>
              <a:t>аккуратность, дисциплинированность, усидчивость, старательность, быстрота, ловкость, находчивость и т.д.</a:t>
            </a:r>
            <a:endParaRPr lang="ru-RU" sz="1200" kern="1200" dirty="0">
              <a:solidFill>
                <a:schemeClr val="tx1"/>
              </a:solidFill>
              <a:effectLst/>
              <a:latin typeface="+mn-lt"/>
              <a:ea typeface="+mn-ea"/>
              <a:cs typeface="+mn-cs"/>
            </a:endParaRPr>
          </a:p>
          <a:p>
            <a:pPr indent="182880">
              <a:spcBef>
                <a:spcPts val="0"/>
              </a:spcBef>
            </a:pPr>
            <a:r>
              <a:rPr lang="ru-RU" sz="1200" b="1" kern="1200" dirty="0">
                <a:solidFill>
                  <a:schemeClr val="tx1"/>
                </a:solidFill>
                <a:effectLst/>
                <a:latin typeface="+mn-lt"/>
                <a:ea typeface="+mn-ea"/>
                <a:cs typeface="+mn-cs"/>
              </a:rPr>
              <a:t>Помните: похвала ориентирована на подкрепление положительного и стимулирование к развитию.</a:t>
            </a:r>
            <a:endParaRPr lang="ru-RU" sz="1200" kern="1200" dirty="0">
              <a:solidFill>
                <a:schemeClr val="tx1"/>
              </a:solidFill>
              <a:effectLst/>
              <a:latin typeface="+mn-lt"/>
              <a:ea typeface="+mn-ea"/>
              <a:cs typeface="+mn-cs"/>
            </a:endParaRPr>
          </a:p>
          <a:p>
            <a:pPr indent="182880">
              <a:spcBef>
                <a:spcPts val="0"/>
              </a:spcBef>
            </a:pPr>
            <a:r>
              <a:rPr lang="ru-RU" sz="1200" kern="1200" dirty="0">
                <a:solidFill>
                  <a:schemeClr val="tx1"/>
                </a:solidFill>
                <a:effectLst/>
                <a:latin typeface="+mn-lt"/>
                <a:ea typeface="+mn-ea"/>
                <a:cs typeface="+mn-cs"/>
              </a:rPr>
              <a:t>Будьте партнером, а не диктатором. Замените приказы на просьбы, а наказания естественными последствиями, с которыми должен</a:t>
            </a:r>
            <a:r>
              <a:rPr lang="ru-RU" sz="1200" kern="1200" baseline="0" dirty="0">
                <a:solidFill>
                  <a:schemeClr val="tx1"/>
                </a:solidFill>
                <a:effectLst/>
                <a:latin typeface="+mn-lt"/>
                <a:ea typeface="+mn-ea"/>
                <a:cs typeface="+mn-cs"/>
              </a:rPr>
              <a:t> столкнуться САМ ребенок и в полной мере прочувствовать их. Поддерживайте его в проживании этих последствий и будьте рядом с ним. Не оставляйте ребенка наедине с последствиями! </a:t>
            </a:r>
            <a:r>
              <a:rPr lang="ru-RU" sz="1200" kern="1200" dirty="0">
                <a:solidFill>
                  <a:schemeClr val="tx1"/>
                </a:solidFill>
                <a:effectLst/>
                <a:latin typeface="+mn-lt"/>
                <a:ea typeface="+mn-ea"/>
                <a:cs typeface="+mn-cs"/>
              </a:rPr>
              <a:t>Договаривайтесь, объясняйте, информируйте. Умение решать проблемы и конфликты важное составляющее психического здоровья.</a:t>
            </a:r>
          </a:p>
          <a:p>
            <a:pPr indent="182880">
              <a:spcBef>
                <a:spcPts val="0"/>
              </a:spcBef>
            </a:pPr>
            <a:r>
              <a:rPr lang="ru-RU" sz="1200" kern="1200" dirty="0">
                <a:solidFill>
                  <a:schemeClr val="tx1"/>
                </a:solidFill>
                <a:effectLst/>
                <a:latin typeface="+mn-lt"/>
                <a:ea typeface="+mn-ea"/>
                <a:cs typeface="+mn-cs"/>
              </a:rPr>
              <a:t>Для ребенка важно делиться чем-то сокровенным и тайным, и необязательно тем человеком, с которым он захочет поделиться, будете вы, родители. Главное, чтобы у ребенка был этот человек. Поэтому помогите ему найти такого взрослого или ровесника. Делитесь с ним сами. Так он получит опыт «поделиться».</a:t>
            </a:r>
          </a:p>
        </p:txBody>
      </p:sp>
      <p:sp>
        <p:nvSpPr>
          <p:cNvPr id="4" name="Номер слайда 3"/>
          <p:cNvSpPr>
            <a:spLocks noGrp="1"/>
          </p:cNvSpPr>
          <p:nvPr>
            <p:ph type="sldNum" sz="quarter" idx="10"/>
          </p:nvPr>
        </p:nvSpPr>
        <p:spPr/>
        <p:txBody>
          <a:bodyPr/>
          <a:lstStyle/>
          <a:p>
            <a:fld id="{513D89DE-0395-44D4-95E6-3BF34187DA92}" type="slidenum">
              <a:rPr lang="ru-RU" smtClean="0"/>
              <a:t>7</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dirty="0"/>
              <a:t>Четвертое правило</a:t>
            </a:r>
            <a:r>
              <a:rPr lang="ru-RU" baseline="0" dirty="0"/>
              <a:t> – </a:t>
            </a:r>
            <a:r>
              <a:rPr lang="ru-RU" sz="1400" b="1" dirty="0"/>
              <a:t>Создайте безопасную и позитивную домашнюю среду:</a:t>
            </a:r>
          </a:p>
          <a:p>
            <a:pPr indent="182880"/>
            <a:r>
              <a:rPr lang="ru-RU" dirty="0"/>
              <a:t>Помните, что ваш ребенок использует мультимедиа, как контент, так и время, проводимое за экранами. Это включает телевидение, фильмы, Интернет и игровые устройства. Знайте, с кем они могут взаимодействовать в социальных сетях и онлайн-играх. Обращайте</a:t>
            </a:r>
            <a:r>
              <a:rPr lang="ru-RU" baseline="0" dirty="0"/>
              <a:t> внимание на то, с кем он общается в реальном мире и при необходимости направляйте к правильному пути, делясь опытом и приводя примеры.</a:t>
            </a:r>
            <a:endParaRPr lang="ru-RU" dirty="0"/>
          </a:p>
          <a:p>
            <a:pPr indent="182880"/>
            <a:r>
              <a:rPr lang="ru-RU" dirty="0"/>
              <a:t>Будьте осторожны при обсуждении серьезных семейных вопросов, таких как финансы, семейные проблемы или болезни, с вашими детьми. Дети могут беспокоиться об этих вещах. Не</a:t>
            </a:r>
            <a:r>
              <a:rPr lang="ru-RU" baseline="0" dirty="0"/>
              <a:t> перекладывайте на детей решение тех вопросов, в которых они не компетентны или не разбираются, заведомо обрекая их на неудачное получение опыта. Вы взрослые, а они ваши дети. Поэтому проблемы решают взрослые и учат этому детей.</a:t>
            </a:r>
            <a:endParaRPr lang="ru-RU" dirty="0"/>
          </a:p>
          <a:p>
            <a:pPr indent="182880"/>
            <a:r>
              <a:rPr lang="ru-RU" dirty="0"/>
              <a:t>Выделите время для физической активности, игр и семейных дел. Это позволит избавиться от «лишней» энергии, а также позволит ощутить себя частью целого, частью семьи.</a:t>
            </a:r>
          </a:p>
          <a:p>
            <a:pPr indent="182880"/>
            <a:r>
              <a:rPr lang="ru-RU" dirty="0"/>
              <a:t>Будьте примером для подражания, заботясь о собственном психическом здоровье: говорите о своих чувствах. Найдите время для того, что вам нравится.</a:t>
            </a:r>
          </a:p>
          <a:p>
            <a:pPr indent="182880"/>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8</a:t>
            </a:fld>
            <a:endParaRPr lang="ru-RU"/>
          </a:p>
        </p:txBody>
      </p:sp>
    </p:spTree>
    <p:extLst>
      <p:ext uri="{BB962C8B-B14F-4D97-AF65-F5344CB8AC3E}">
        <p14:creationId xmlns:p14="http://schemas.microsoft.com/office/powerpoint/2010/main" val="1472366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182880"/>
            <a:r>
              <a:rPr lang="ru-RU" sz="1200" b="1" kern="1200" dirty="0">
                <a:solidFill>
                  <a:schemeClr val="tx1"/>
                </a:solidFill>
                <a:effectLst/>
                <a:latin typeface="+mn-lt"/>
                <a:ea typeface="+mn-ea"/>
                <a:cs typeface="+mn-cs"/>
              </a:rPr>
              <a:t>Правило 5 – В сложных ситуациях помогите детям и подросткам решить проблемы:</a:t>
            </a:r>
            <a:endParaRPr lang="ru-RU" sz="1200" kern="1200" dirty="0">
              <a:solidFill>
                <a:schemeClr val="tx1"/>
              </a:solidFill>
              <a:effectLst/>
              <a:latin typeface="+mn-lt"/>
              <a:ea typeface="+mn-ea"/>
              <a:cs typeface="+mn-cs"/>
            </a:endParaRPr>
          </a:p>
          <a:p>
            <a:pPr indent="182880"/>
            <a:r>
              <a:rPr lang="ru-RU" sz="1200" kern="1200" dirty="0">
                <a:solidFill>
                  <a:schemeClr val="tx1"/>
                </a:solidFill>
                <a:effectLst/>
                <a:latin typeface="+mn-lt"/>
                <a:ea typeface="+mn-ea"/>
                <a:cs typeface="+mn-cs"/>
              </a:rPr>
              <a:t>Научите ребенка расслабляться, когда он расстроен. Это может быть глубокое дыхание, успокаивающие действия (например, спокойное занятие, которое им нравится), побыть наедине с собой или прогулка. Опять же расскажите о том, что можно относиться к проблемам и неприятностям по-разному.</a:t>
            </a:r>
          </a:p>
          <a:p>
            <a:pPr indent="182880"/>
            <a:r>
              <a:rPr lang="ru-RU" sz="1200" kern="1200" dirty="0">
                <a:solidFill>
                  <a:schemeClr val="tx1"/>
                </a:solidFill>
                <a:effectLst/>
                <a:latin typeface="+mn-lt"/>
                <a:ea typeface="+mn-ea"/>
                <a:cs typeface="+mn-cs"/>
              </a:rPr>
              <a:t>Обсудите возможные решения или идеи по улучшению ситуации и способы их реализации. </a:t>
            </a:r>
            <a:r>
              <a:rPr lang="en-US" sz="1200" kern="1200" dirty="0" err="1">
                <a:solidFill>
                  <a:schemeClr val="tx1"/>
                </a:solidFill>
                <a:effectLst/>
                <a:latin typeface="+mn-lt"/>
                <a:ea typeface="+mn-ea"/>
                <a:cs typeface="+mn-cs"/>
              </a:rPr>
              <a:t>Старайтесь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не</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брать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верх</a:t>
            </a:r>
            <a:r>
              <a:rPr lang="en-US" sz="1200" kern="1200" dirty="0">
                <a:solidFill>
                  <a:schemeClr val="tx1"/>
                </a:solidFill>
                <a:effectLst/>
                <a:latin typeface="+mn-lt"/>
                <a:ea typeface="+mn-ea"/>
                <a:cs typeface="+mn-cs"/>
              </a:rPr>
              <a:t>.</a:t>
            </a:r>
            <a:r>
              <a:rPr lang="ru-RU" sz="1200" kern="1200" dirty="0">
                <a:solidFill>
                  <a:schemeClr val="tx1"/>
                </a:solidFill>
                <a:effectLst/>
                <a:latin typeface="+mn-lt"/>
                <a:ea typeface="+mn-ea"/>
                <a:cs typeface="+mn-cs"/>
              </a:rPr>
              <a:t> Война только отдалит вас друг от друга. </a:t>
            </a:r>
          </a:p>
          <a:p>
            <a:pPr indent="182880"/>
            <a:r>
              <a:rPr lang="ru-RU" dirty="0"/>
              <a:t>Постарайтесь сосредоточить внимание на своем ребенке, а не на себе! Родители любят рассказывать анекдоты о подобных ситуациях, и детям часто кажется, что это снижает важность и уникальность их собственных конкретных обстоятельств. Им может показаться пренебрежительным высказаться о своем личном опыте решения подобной проблемы. Вместо этого просто будьте доступны, чтобы выслушать и предложить свою поддержку, если они об этом попросят.</a:t>
            </a:r>
          </a:p>
          <a:p>
            <a:pPr indent="182880"/>
            <a:r>
              <a:rPr lang="ru-RU" dirty="0"/>
              <a:t>Не давайте готовых решений. Дайте детям возможность тоже принимать решения, быть самостоятельным. Дети ценят чувство понимания больше, чем просто выданное решение. Слушайте и не отрицайте. Предлагайте</a:t>
            </a:r>
            <a:r>
              <a:rPr lang="ru-RU" baseline="0" dirty="0"/>
              <a:t> варианты.</a:t>
            </a:r>
          </a:p>
          <a:p>
            <a:pPr indent="182880"/>
            <a:r>
              <a:rPr lang="ru-RU" dirty="0"/>
              <a:t>Вот несколько комментариев, которые могут помочь: «Похоже, тебе было очень сложно», «Я вижу, тебе тяжело»,</a:t>
            </a:r>
            <a:r>
              <a:rPr lang="ru-RU" baseline="0" dirty="0"/>
              <a:t> </a:t>
            </a:r>
            <a:r>
              <a:rPr lang="ru-RU" dirty="0"/>
              <a:t>«Я хотел бы помочь тебе - может быть, вместе мы сможем придумаем как это сделать лучше?» «Я верю, что у тебя</a:t>
            </a:r>
            <a:r>
              <a:rPr lang="ru-RU" baseline="0" dirty="0"/>
              <a:t> </a:t>
            </a:r>
            <a:r>
              <a:rPr lang="ru-RU" dirty="0"/>
              <a:t>есть навыки, чтобы найти способ справиться с этим. Я рядом»</a:t>
            </a:r>
          </a:p>
          <a:p>
            <a:pPr indent="182880"/>
            <a:r>
              <a:rPr lang="ru-RU" dirty="0"/>
              <a:t>Не обесценивайте силы и способности ребенка решать проблемы. Дети многое</a:t>
            </a:r>
            <a:r>
              <a:rPr lang="ru-RU" baseline="0" dirty="0"/>
              <a:t> могут если им дать возможность и доверить решение некоторых, даже весьма сложных вопросов.</a:t>
            </a:r>
            <a:endParaRPr lang="ru-RU" dirty="0"/>
          </a:p>
        </p:txBody>
      </p:sp>
      <p:sp>
        <p:nvSpPr>
          <p:cNvPr id="4" name="Номер слайда 3"/>
          <p:cNvSpPr>
            <a:spLocks noGrp="1"/>
          </p:cNvSpPr>
          <p:nvPr>
            <p:ph type="sldNum" sz="quarter" idx="10"/>
          </p:nvPr>
        </p:nvSpPr>
        <p:spPr/>
        <p:txBody>
          <a:bodyPr/>
          <a:lstStyle/>
          <a:p>
            <a:fld id="{513D89DE-0395-44D4-95E6-3BF34187DA92}" type="slidenum">
              <a:rPr lang="ru-RU" smtClean="0"/>
              <a:t>9</a:t>
            </a:fld>
            <a:endParaRPr lang="ru-RU"/>
          </a:p>
        </p:txBody>
      </p:sp>
    </p:spTree>
    <p:extLst>
      <p:ext uri="{BB962C8B-B14F-4D97-AF65-F5344CB8AC3E}">
        <p14:creationId xmlns:p14="http://schemas.microsoft.com/office/powerpoint/2010/main" val="147236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4D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f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fif"/><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covid-19.mentalcenter.kz/ru/" TargetMode="External"/><Relationship Id="rId5" Type="http://schemas.openxmlformats.org/officeDocument/2006/relationships/hyperlink" Target="https://covid-19.mentalcenter.kz/"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1853" y="1034291"/>
            <a:ext cx="8012169" cy="4924425"/>
          </a:xfrm>
          <a:prstGeom prst="rect">
            <a:avLst/>
          </a:prstGeom>
        </p:spPr>
        <p:txBody>
          <a:bodyPr wrap="square" lIns="0" tIns="0" rIns="0" bIns="0" rtlCol="0" anchor="t">
            <a:spAutoFit/>
          </a:bodyPr>
          <a:lstStyle/>
          <a:p>
            <a:pPr algn="ctr"/>
            <a:r>
              <a:rPr lang="en-US" sz="8000" b="1" dirty="0">
                <a:solidFill>
                  <a:srgbClr val="05856D"/>
                </a:solidFill>
              </a:rPr>
              <a:t>ПСИХИЧЕСКОЕ ЗДОРОВЬЕ </a:t>
            </a:r>
          </a:p>
          <a:p>
            <a:pPr algn="ctr"/>
            <a:r>
              <a:rPr lang="en-US" sz="8000" b="1" dirty="0">
                <a:solidFill>
                  <a:srgbClr val="05856D"/>
                </a:solidFill>
              </a:rPr>
              <a:t>ДЕТЕЙ И</a:t>
            </a:r>
          </a:p>
          <a:p>
            <a:pPr marL="0" lvl="0" indent="0" algn="ctr"/>
            <a:r>
              <a:rPr lang="en-US" sz="8000" b="1" dirty="0">
                <a:solidFill>
                  <a:srgbClr val="05856D"/>
                </a:solidFill>
              </a:rPr>
              <a:t>ПОДРОСТКОВ</a:t>
            </a:r>
          </a:p>
        </p:txBody>
      </p:sp>
      <p:sp>
        <p:nvSpPr>
          <p:cNvPr id="4" name="AutoShape 4"/>
          <p:cNvSpPr/>
          <p:nvPr/>
        </p:nvSpPr>
        <p:spPr>
          <a:xfrm>
            <a:off x="7985449" y="4123186"/>
            <a:ext cx="2057711" cy="2054605"/>
          </a:xfrm>
          <a:prstGeom prst="rect">
            <a:avLst/>
          </a:prstGeom>
          <a:solidFill>
            <a:srgbClr val="62A25D"/>
          </a:solidFill>
        </p:spPr>
      </p:sp>
      <p:sp>
        <p:nvSpPr>
          <p:cNvPr id="5" name="AutoShape 5"/>
          <p:cNvSpPr/>
          <p:nvPr/>
        </p:nvSpPr>
        <p:spPr>
          <a:xfrm>
            <a:off x="5927738" y="6177791"/>
            <a:ext cx="2057711" cy="2054605"/>
          </a:xfrm>
          <a:prstGeom prst="rect">
            <a:avLst/>
          </a:prstGeom>
          <a:solidFill>
            <a:srgbClr val="FFC924"/>
          </a:solidFill>
        </p:spPr>
      </p:sp>
      <p:sp>
        <p:nvSpPr>
          <p:cNvPr id="10" name="AutoShape 10"/>
          <p:cNvSpPr/>
          <p:nvPr/>
        </p:nvSpPr>
        <p:spPr>
          <a:xfrm>
            <a:off x="14158581" y="4123186"/>
            <a:ext cx="4115421" cy="2054605"/>
          </a:xfrm>
          <a:prstGeom prst="rect">
            <a:avLst/>
          </a:prstGeom>
          <a:solidFill>
            <a:srgbClr val="FDCBDF"/>
          </a:solidFill>
        </p:spPr>
      </p:sp>
      <p:sp>
        <p:nvSpPr>
          <p:cNvPr id="11" name="AutoShape 11"/>
          <p:cNvSpPr/>
          <p:nvPr/>
        </p:nvSpPr>
        <p:spPr>
          <a:xfrm>
            <a:off x="12100870" y="8232395"/>
            <a:ext cx="2057711" cy="2054605"/>
          </a:xfrm>
          <a:prstGeom prst="rect">
            <a:avLst/>
          </a:prstGeom>
          <a:solidFill>
            <a:srgbClr val="29285D"/>
          </a:solidFill>
        </p:spPr>
      </p:sp>
      <p:sp>
        <p:nvSpPr>
          <p:cNvPr id="13" name="AutoShape 13"/>
          <p:cNvSpPr/>
          <p:nvPr/>
        </p:nvSpPr>
        <p:spPr>
          <a:xfrm>
            <a:off x="12100870" y="0"/>
            <a:ext cx="2057711" cy="2068582"/>
          </a:xfrm>
          <a:prstGeom prst="rect">
            <a:avLst/>
          </a:prstGeom>
          <a:solidFill>
            <a:srgbClr val="469BD8"/>
          </a:solidFill>
        </p:spPr>
      </p:sp>
      <p:pic>
        <p:nvPicPr>
          <p:cNvPr id="16" name="Picture 15" descr="A person looking at the camera&#10;&#10;Description automatically generated">
            <a:extLst>
              <a:ext uri="{FF2B5EF4-FFF2-40B4-BE49-F238E27FC236}">
                <a16:creationId xmlns:a16="http://schemas.microsoft.com/office/drawing/2014/main" id="{F57BEFE9-6F67-42FE-AACB-75467E8828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1650" y="2068581"/>
            <a:ext cx="4781550" cy="2685024"/>
          </a:xfrm>
          <a:prstGeom prst="rect">
            <a:avLst/>
          </a:prstGeom>
        </p:spPr>
      </p:pic>
      <p:pic>
        <p:nvPicPr>
          <p:cNvPr id="18" name="Picture 17" descr="A young girl sitting on a table&#10;&#10;Description automatically generated">
            <a:extLst>
              <a:ext uri="{FF2B5EF4-FFF2-40B4-BE49-F238E27FC236}">
                <a16:creationId xmlns:a16="http://schemas.microsoft.com/office/drawing/2014/main" id="{C2E1CF64-AD23-4A29-BC1A-ABBBE4502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35883" y="7365146"/>
            <a:ext cx="4419600" cy="2946400"/>
          </a:xfrm>
          <a:prstGeom prst="rect">
            <a:avLst/>
          </a:prstGeom>
        </p:spPr>
      </p:pic>
      <p:pic>
        <p:nvPicPr>
          <p:cNvPr id="20" name="Picture 19" descr="A group of people sitting at a table&#10;&#10;Description automatically generated">
            <a:extLst>
              <a:ext uri="{FF2B5EF4-FFF2-40B4-BE49-F238E27FC236}">
                <a16:creationId xmlns:a16="http://schemas.microsoft.com/office/drawing/2014/main" id="{0B110B87-B4EE-4AD9-8278-C2E27EF717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25015" y="7389692"/>
            <a:ext cx="4382782" cy="2921854"/>
          </a:xfrm>
          <a:prstGeom prst="rect">
            <a:avLst/>
          </a:prstGeom>
        </p:spPr>
      </p:pic>
      <p:pic>
        <p:nvPicPr>
          <p:cNvPr id="22" name="Picture 21" descr="A person standing in front of a body of water&#10;&#10;Description automatically generated">
            <a:extLst>
              <a:ext uri="{FF2B5EF4-FFF2-40B4-BE49-F238E27FC236}">
                <a16:creationId xmlns:a16="http://schemas.microsoft.com/office/drawing/2014/main" id="{D5972893-E4B5-48C3-8BF7-94F4BEC3A7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19464" y="0"/>
            <a:ext cx="4096902" cy="4096902"/>
          </a:xfrm>
          <a:prstGeom prst="rect">
            <a:avLst/>
          </a:prstGeom>
        </p:spPr>
      </p:pic>
      <p:pic>
        <p:nvPicPr>
          <p:cNvPr id="24" name="Picture 23" descr="A picture containing outdoor, grass, person, field&#10;&#10;Description automatically generated">
            <a:extLst>
              <a:ext uri="{FF2B5EF4-FFF2-40B4-BE49-F238E27FC236}">
                <a16:creationId xmlns:a16="http://schemas.microsoft.com/office/drawing/2014/main" id="{E2DA7B8F-3BF5-4FE7-ADB9-B329D633FF6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43160" y="4638843"/>
            <a:ext cx="4096902" cy="2726303"/>
          </a:xfrm>
          <a:prstGeom prst="rect">
            <a:avLst/>
          </a:prstGeom>
        </p:spPr>
      </p:pic>
      <p:pic>
        <p:nvPicPr>
          <p:cNvPr id="26" name="Picture 25" descr="A person in a blue shirt&#10;&#10;Description automatically generated">
            <a:extLst>
              <a:ext uri="{FF2B5EF4-FFF2-40B4-BE49-F238E27FC236}">
                <a16:creationId xmlns:a16="http://schemas.microsoft.com/office/drawing/2014/main" id="{B542675F-DC22-4AB0-B4E6-825F4A3014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070266" y="4564098"/>
            <a:ext cx="2753308" cy="2155858"/>
          </a:xfrm>
          <a:prstGeom prst="rect">
            <a:avLst/>
          </a:prstGeom>
        </p:spPr>
      </p:pic>
      <p:sp>
        <p:nvSpPr>
          <p:cNvPr id="14" name="Заголовок 3">
            <a:extLst>
              <a:ext uri="{FF2B5EF4-FFF2-40B4-BE49-F238E27FC236}">
                <a16:creationId xmlns:a16="http://schemas.microsoft.com/office/drawing/2014/main" id="{374D0063-1F0F-46A2-A3B5-475F2258D709}"/>
              </a:ext>
            </a:extLst>
          </p:cNvPr>
          <p:cNvSpPr txBox="1">
            <a:spLocks/>
          </p:cNvSpPr>
          <p:nvPr/>
        </p:nvSpPr>
        <p:spPr>
          <a:xfrm>
            <a:off x="689966" y="7949366"/>
            <a:ext cx="5825401" cy="21255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altLang="ru-RU" b="1" dirty="0">
                <a:solidFill>
                  <a:srgbClr val="C00000"/>
                </a:solidFill>
                <a:latin typeface="+mn-lt"/>
              </a:rPr>
              <a:t>Встреча психолога с родителями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4"/>
          <p:cNvGrpSpPr/>
          <p:nvPr/>
        </p:nvGrpSpPr>
        <p:grpSpPr>
          <a:xfrm>
            <a:off x="265938" y="8230079"/>
            <a:ext cx="7361058" cy="1739071"/>
            <a:chOff x="0" y="1"/>
            <a:chExt cx="3761675" cy="1069883"/>
          </a:xfrm>
        </p:grpSpPr>
        <p:sp>
          <p:nvSpPr>
            <p:cNvPr id="31" name="Freeform 5"/>
            <p:cNvSpPr/>
            <p:nvPr/>
          </p:nvSpPr>
          <p:spPr>
            <a:xfrm>
              <a:off x="0" y="1"/>
              <a:ext cx="3761675" cy="10698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Использование психоактивных веществ. Интернет-зависимость</a:t>
              </a:r>
              <a:r>
                <a:rPr lang="en-US" sz="3200" b="1" dirty="0">
                  <a:solidFill>
                    <a:srgbClr val="05856D"/>
                  </a:solidFill>
                  <a:ea typeface="Open Sans Light" charset="0"/>
                  <a:cs typeface="Open Sans Light" charset="0"/>
                </a:rPr>
                <a:t> </a:t>
              </a:r>
              <a:r>
                <a:rPr lang="ru-RU" sz="3200" b="1" dirty="0">
                  <a:solidFill>
                    <a:srgbClr val="05856D"/>
                  </a:solidFill>
                  <a:ea typeface="Open Sans Light" charset="0"/>
                  <a:cs typeface="Open Sans Light" charset="0"/>
                </a:rPr>
                <a:t>и игромания.</a:t>
              </a:r>
              <a:endParaRPr lang="en-US" sz="3200" b="1" dirty="0">
                <a:solidFill>
                  <a:srgbClr val="05856D"/>
                </a:solidFill>
                <a:ea typeface="Open Sans Light" charset="0"/>
                <a:cs typeface="Open Sans Light" charset="0"/>
              </a:endParaRPr>
            </a:p>
          </p:txBody>
        </p:sp>
      </p:grpSp>
      <p:grpSp>
        <p:nvGrpSpPr>
          <p:cNvPr id="36" name="Group 4"/>
          <p:cNvGrpSpPr/>
          <p:nvPr/>
        </p:nvGrpSpPr>
        <p:grpSpPr>
          <a:xfrm>
            <a:off x="265938" y="3830353"/>
            <a:ext cx="7277861" cy="1739072"/>
            <a:chOff x="-165332" y="2"/>
            <a:chExt cx="3750451" cy="654818"/>
          </a:xfrm>
        </p:grpSpPr>
        <p:sp>
          <p:nvSpPr>
            <p:cNvPr id="37" name="Freeform 5"/>
            <p:cNvSpPr/>
            <p:nvPr/>
          </p:nvSpPr>
          <p:spPr>
            <a:xfrm>
              <a:off x="-165332" y="2"/>
              <a:ext cx="3750451" cy="654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Дети и молодежь, которые испытывают </a:t>
              </a:r>
              <a:r>
                <a:rPr lang="ru-RU" sz="3600" b="1" dirty="0">
                  <a:solidFill>
                    <a:srgbClr val="C00000"/>
                  </a:solidFill>
                  <a:ea typeface="Open Sans Light" charset="0"/>
                  <a:cs typeface="Open Sans Light" charset="0"/>
                </a:rPr>
                <a:t>издевательства</a:t>
              </a:r>
              <a:r>
                <a:rPr lang="ru-RU" sz="3200" b="1" dirty="0">
                  <a:solidFill>
                    <a:srgbClr val="05856D"/>
                  </a:solidFill>
                  <a:ea typeface="Open Sans Light" charset="0"/>
                  <a:cs typeface="Open Sans Light" charset="0"/>
                </a:rPr>
                <a:t> в школе, семье и др. местах.</a:t>
              </a:r>
              <a:endParaRPr lang="en-US" sz="2000" dirty="0"/>
            </a:p>
          </p:txBody>
        </p:sp>
      </p:grpSp>
      <p:grpSp>
        <p:nvGrpSpPr>
          <p:cNvPr id="33" name="Group 4"/>
          <p:cNvGrpSpPr/>
          <p:nvPr/>
        </p:nvGrpSpPr>
        <p:grpSpPr>
          <a:xfrm>
            <a:off x="265939" y="2235469"/>
            <a:ext cx="7277861" cy="1239698"/>
            <a:chOff x="0" y="365264"/>
            <a:chExt cx="3365549" cy="730530"/>
          </a:xfrm>
        </p:grpSpPr>
        <p:sp>
          <p:nvSpPr>
            <p:cNvPr id="34" name="Freeform 5"/>
            <p:cNvSpPr/>
            <p:nvPr/>
          </p:nvSpPr>
          <p:spPr>
            <a:xfrm>
              <a:off x="0" y="365264"/>
              <a:ext cx="3365549" cy="73053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Экономические и материальные проблемы.</a:t>
              </a:r>
            </a:p>
            <a:p>
              <a:endParaRPr lang="en-US" sz="2000" dirty="0"/>
            </a:p>
          </p:txBody>
        </p:sp>
      </p:grpSp>
      <p:grpSp>
        <p:nvGrpSpPr>
          <p:cNvPr id="4" name="Group 4"/>
          <p:cNvGrpSpPr/>
          <p:nvPr/>
        </p:nvGrpSpPr>
        <p:grpSpPr>
          <a:xfrm>
            <a:off x="349135" y="5879218"/>
            <a:ext cx="7277860" cy="2169701"/>
            <a:chOff x="-251364" y="38351"/>
            <a:chExt cx="3206655" cy="1186819"/>
          </a:xfrm>
        </p:grpSpPr>
        <p:sp>
          <p:nvSpPr>
            <p:cNvPr id="5" name="Freeform 5"/>
            <p:cNvSpPr/>
            <p:nvPr/>
          </p:nvSpPr>
          <p:spPr>
            <a:xfrm>
              <a:off x="-251364" y="38351"/>
              <a:ext cx="3206655" cy="118681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r>
                <a:rPr lang="ru-RU" sz="3600" b="1" dirty="0">
                  <a:solidFill>
                    <a:srgbClr val="C00000"/>
                  </a:solidFill>
                  <a:ea typeface="Open Sans Light" charset="0"/>
                  <a:cs typeface="Open Sans Light" charset="0"/>
                </a:rPr>
                <a:t>Изменения </a:t>
              </a:r>
              <a:r>
                <a:rPr lang="ru-RU" sz="3200" b="1" dirty="0">
                  <a:solidFill>
                    <a:srgbClr val="05856D"/>
                  </a:solidFill>
                  <a:ea typeface="Open Sans Light" charset="0"/>
                  <a:cs typeface="Open Sans Light" charset="0"/>
                </a:rPr>
                <a:t>в жизни (переезд, смена школы, развод родителей, смерть близкого человека или животного и другое).</a:t>
              </a:r>
              <a:endParaRPr lang="en-US" sz="3200" b="1" dirty="0">
                <a:solidFill>
                  <a:srgbClr val="05856D"/>
                </a:solidFill>
                <a:ea typeface="Open Sans Light" charset="0"/>
                <a:cs typeface="Open Sans Light" charset="0"/>
              </a:endParaRPr>
            </a:p>
            <a:p>
              <a:endParaRPr lang="en-US" sz="2000" dirty="0"/>
            </a:p>
          </p:txBody>
        </p:sp>
      </p:grpSp>
      <p:grpSp>
        <p:nvGrpSpPr>
          <p:cNvPr id="6" name="Group 6"/>
          <p:cNvGrpSpPr/>
          <p:nvPr/>
        </p:nvGrpSpPr>
        <p:grpSpPr>
          <a:xfrm>
            <a:off x="8064404" y="3879002"/>
            <a:ext cx="9859221" cy="1690424"/>
            <a:chOff x="-217925" y="-113275"/>
            <a:chExt cx="3933698" cy="1324788"/>
          </a:xfrm>
        </p:grpSpPr>
        <p:sp>
          <p:nvSpPr>
            <p:cNvPr id="7" name="Freeform 7"/>
            <p:cNvSpPr/>
            <p:nvPr/>
          </p:nvSpPr>
          <p:spPr>
            <a:xfrm>
              <a:off x="-217925" y="-113275"/>
              <a:ext cx="3933698" cy="132478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Проблемы психического здоровья, попытка самоубийства или суицида у других членов семьи или близких к семье людей. </a:t>
              </a:r>
              <a:endParaRPr lang="en-US" sz="2000" dirty="0"/>
            </a:p>
          </p:txBody>
        </p:sp>
      </p:grpSp>
      <p:grpSp>
        <p:nvGrpSpPr>
          <p:cNvPr id="8" name="Group 8"/>
          <p:cNvGrpSpPr/>
          <p:nvPr/>
        </p:nvGrpSpPr>
        <p:grpSpPr>
          <a:xfrm>
            <a:off x="8064403" y="2163962"/>
            <a:ext cx="9859222" cy="1562640"/>
            <a:chOff x="-459178" y="-288561"/>
            <a:chExt cx="4442359" cy="886002"/>
          </a:xfrm>
        </p:grpSpPr>
        <p:sp>
          <p:nvSpPr>
            <p:cNvPr id="9" name="Freeform 9"/>
            <p:cNvSpPr/>
            <p:nvPr/>
          </p:nvSpPr>
          <p:spPr>
            <a:xfrm>
              <a:off x="-459178" y="-288561"/>
              <a:ext cx="4442359" cy="88600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Слабое здоровье или хронические заболевания, изоляция, ограниченные возможности для получения образования.</a:t>
              </a:r>
              <a:endParaRPr lang="en-US" sz="2000" dirty="0"/>
            </a:p>
          </p:txBody>
        </p:sp>
      </p:grpSp>
      <p:sp>
        <p:nvSpPr>
          <p:cNvPr id="25" name="Заголовок 24"/>
          <p:cNvSpPr>
            <a:spLocks noGrp="1"/>
          </p:cNvSpPr>
          <p:nvPr>
            <p:ph type="title"/>
          </p:nvPr>
        </p:nvSpPr>
        <p:spPr>
          <a:xfrm>
            <a:off x="-9617" y="428924"/>
            <a:ext cx="17924929" cy="1143000"/>
          </a:xfrm>
        </p:spPr>
        <p:txBody>
          <a:bodyPr>
            <a:noAutofit/>
          </a:bodyPr>
          <a:lstStyle/>
          <a:p>
            <a:r>
              <a:rPr lang="ru-RU" b="1" dirty="0">
                <a:solidFill>
                  <a:srgbClr val="05856D"/>
                </a:solidFill>
                <a:latin typeface="+mn-lt"/>
                <a:ea typeface="Open Sans Light" charset="0"/>
                <a:cs typeface="Open Sans Light" charset="0"/>
              </a:rPr>
              <a:t>Ситуации, которые могут приводить к проблемам психического здоровья у детей и молодежи</a:t>
            </a:r>
          </a:p>
        </p:txBody>
      </p:sp>
      <p:grpSp>
        <p:nvGrpSpPr>
          <p:cNvPr id="40" name="Group 6">
            <a:extLst>
              <a:ext uri="{FF2B5EF4-FFF2-40B4-BE49-F238E27FC236}">
                <a16:creationId xmlns:a16="http://schemas.microsoft.com/office/drawing/2014/main" id="{37A9A3E8-ECD8-47CA-B043-F9D8A524F60C}"/>
              </a:ext>
            </a:extLst>
          </p:cNvPr>
          <p:cNvGrpSpPr/>
          <p:nvPr/>
        </p:nvGrpSpPr>
        <p:grpSpPr>
          <a:xfrm>
            <a:off x="8079644" y="8047044"/>
            <a:ext cx="9942419" cy="1707301"/>
            <a:chOff x="-220136" y="1025195"/>
            <a:chExt cx="3966893" cy="1619767"/>
          </a:xfrm>
        </p:grpSpPr>
        <p:sp>
          <p:nvSpPr>
            <p:cNvPr id="41" name="Freeform 7">
              <a:extLst>
                <a:ext uri="{FF2B5EF4-FFF2-40B4-BE49-F238E27FC236}">
                  <a16:creationId xmlns:a16="http://schemas.microsoft.com/office/drawing/2014/main" id="{7C7CF5F0-6644-4FF9-9497-B896D9F87981}"/>
                </a:ext>
              </a:extLst>
            </p:cNvPr>
            <p:cNvSpPr/>
            <p:nvPr/>
          </p:nvSpPr>
          <p:spPr>
            <a:xfrm>
              <a:off x="-220136" y="1025195"/>
              <a:ext cx="3966893" cy="161976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C00000"/>
                  </a:solidFill>
                  <a:ea typeface="Open Sans Light" charset="0"/>
                  <a:cs typeface="Open Sans Light" charset="0"/>
                </a:rPr>
                <a:t>Недостаток внимания и заботы </a:t>
              </a:r>
              <a:r>
                <a:rPr lang="ru-RU" sz="3200" b="1" dirty="0">
                  <a:solidFill>
                    <a:srgbClr val="05856D"/>
                  </a:solidFill>
                  <a:ea typeface="Open Sans Light" charset="0"/>
                  <a:cs typeface="Open Sans Light" charset="0"/>
                </a:rPr>
                <a:t>(рождение другого ребенка, слишком много домашней работы по дому или уходу за другими детьми, членами семьи и др.)</a:t>
              </a:r>
            </a:p>
            <a:p>
              <a:endParaRPr lang="en-US" sz="2000" dirty="0"/>
            </a:p>
          </p:txBody>
        </p:sp>
      </p:grpSp>
      <p:grpSp>
        <p:nvGrpSpPr>
          <p:cNvPr id="42" name="Group 6">
            <a:extLst>
              <a:ext uri="{FF2B5EF4-FFF2-40B4-BE49-F238E27FC236}">
                <a16:creationId xmlns:a16="http://schemas.microsoft.com/office/drawing/2014/main" id="{DAC834D3-6B64-4E00-8976-311D9F2A187D}"/>
              </a:ext>
            </a:extLst>
          </p:cNvPr>
          <p:cNvGrpSpPr/>
          <p:nvPr/>
        </p:nvGrpSpPr>
        <p:grpSpPr>
          <a:xfrm>
            <a:off x="8079644" y="5962942"/>
            <a:ext cx="9859221" cy="1690424"/>
            <a:chOff x="-272650" y="1400475"/>
            <a:chExt cx="3933698" cy="1324788"/>
          </a:xfrm>
        </p:grpSpPr>
        <p:sp>
          <p:nvSpPr>
            <p:cNvPr id="43" name="Freeform 7">
              <a:extLst>
                <a:ext uri="{FF2B5EF4-FFF2-40B4-BE49-F238E27FC236}">
                  <a16:creationId xmlns:a16="http://schemas.microsoft.com/office/drawing/2014/main" id="{6584286F-0C59-4211-AE5D-778CC237D188}"/>
                </a:ext>
              </a:extLst>
            </p:cNvPr>
            <p:cNvSpPr/>
            <p:nvPr/>
          </p:nvSpPr>
          <p:spPr>
            <a:xfrm>
              <a:off x="-272650" y="1400475"/>
              <a:ext cx="3933698" cy="132478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C00000"/>
                  </a:solidFill>
                  <a:ea typeface="Open Sans Light" charset="0"/>
                  <a:cs typeface="Open Sans Light" charset="0"/>
                </a:rPr>
                <a:t>Травмирующая ситуация </a:t>
              </a:r>
              <a:r>
                <a:rPr lang="ru-RU" sz="3200" b="1" dirty="0">
                  <a:solidFill>
                    <a:srgbClr val="05856D"/>
                  </a:solidFill>
                  <a:ea typeface="Open Sans Light" charset="0"/>
                  <a:cs typeface="Open Sans Light" charset="0"/>
                </a:rPr>
                <a:t>(неважно как давно). Жестокое обращение. Если ребенок был жертвой или свидетелем жестокого обращения или преступления.</a:t>
              </a:r>
            </a:p>
            <a:p>
              <a:endParaRPr lang="en-US" sz="2000" dirty="0"/>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4"/>
          <p:cNvGrpSpPr/>
          <p:nvPr/>
        </p:nvGrpSpPr>
        <p:grpSpPr>
          <a:xfrm>
            <a:off x="526102" y="2420390"/>
            <a:ext cx="8295457" cy="5113704"/>
            <a:chOff x="-6277" y="388462"/>
            <a:chExt cx="4175520" cy="671577"/>
          </a:xfrm>
        </p:grpSpPr>
        <p:sp>
          <p:nvSpPr>
            <p:cNvPr id="34" name="Freeform 5"/>
            <p:cNvSpPr/>
            <p:nvPr/>
          </p:nvSpPr>
          <p:spPr>
            <a:xfrm>
              <a:off x="-6277" y="388462"/>
              <a:ext cx="4175520" cy="67157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К сожалению, очень много детей и молодежи не получают помощь своевременно. Нарушения психического здоровья могут помешать детям и подросткам преуспеть в школе, завести друзей или стать независимыми от своих родителей. У детей и подростков с нарушениями психического здоровья могут быть проблемы с достижением основных этапов своего развития.</a:t>
              </a:r>
              <a:endParaRPr lang="en-US" sz="2000" dirty="0"/>
            </a:p>
          </p:txBody>
        </p:sp>
      </p:grpSp>
      <p:sp>
        <p:nvSpPr>
          <p:cNvPr id="26" name="Объект 25"/>
          <p:cNvSpPr>
            <a:spLocks noGrp="1"/>
          </p:cNvSpPr>
          <p:nvPr>
            <p:ph idx="1"/>
          </p:nvPr>
        </p:nvSpPr>
        <p:spPr>
          <a:xfrm>
            <a:off x="549655" y="8420100"/>
            <a:ext cx="17292228" cy="1676400"/>
          </a:xfrm>
          <a:ln w="38100">
            <a:noFill/>
          </a:ln>
        </p:spPr>
        <p:txBody>
          <a:bodyPr>
            <a:normAutofit/>
          </a:bodyPr>
          <a:lstStyle/>
          <a:p>
            <a:pPr marL="0" indent="0" algn="ctr">
              <a:spcBef>
                <a:spcPts val="0"/>
              </a:spcBef>
              <a:buNone/>
            </a:pPr>
            <a:r>
              <a:rPr lang="ru-RU" sz="4000" b="1" dirty="0">
                <a:solidFill>
                  <a:srgbClr val="C00000"/>
                </a:solidFill>
              </a:rPr>
              <a:t>Большинство проблем психического здоровья у взрослых </a:t>
            </a:r>
          </a:p>
          <a:p>
            <a:pPr marL="0" indent="0" algn="ctr">
              <a:spcBef>
                <a:spcPts val="0"/>
              </a:spcBef>
              <a:buNone/>
            </a:pPr>
            <a:r>
              <a:rPr lang="ru-RU" sz="4000" b="1" dirty="0">
                <a:solidFill>
                  <a:srgbClr val="C00000"/>
                </a:solidFill>
              </a:rPr>
              <a:t>начинаются в подростковом возрасте.</a:t>
            </a:r>
          </a:p>
        </p:txBody>
      </p:sp>
      <p:sp>
        <p:nvSpPr>
          <p:cNvPr id="24" name="Freeform 5">
            <a:extLst>
              <a:ext uri="{FF2B5EF4-FFF2-40B4-BE49-F238E27FC236}">
                <a16:creationId xmlns:a16="http://schemas.microsoft.com/office/drawing/2014/main" id="{DF23796B-592F-4784-87FA-9E8B5537ED02}"/>
              </a:ext>
            </a:extLst>
          </p:cNvPr>
          <p:cNvSpPr/>
          <p:nvPr/>
        </p:nvSpPr>
        <p:spPr>
          <a:xfrm>
            <a:off x="9466442" y="2468197"/>
            <a:ext cx="8295456" cy="511370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05856D"/>
                </a:solidFill>
                <a:ea typeface="Open Sans Light" charset="0"/>
                <a:cs typeface="Open Sans Light" charset="0"/>
              </a:rPr>
              <a:t>Хорошая новость – расстройства психического здоровья излечимы. Есть много разных подходов к оказанию помощи детям и молодежи, борющимся с проблемами эмоционального или психического здоровья. Получение помощи на раннем этапе очень важно. Это может предотвратить усугубление проблем и уменьшить их влияние на развитие ребенка и его будущую взрослую жизнь</a:t>
            </a:r>
            <a:r>
              <a:rPr lang="ru-RU" sz="2800" b="1" dirty="0">
                <a:solidFill>
                  <a:srgbClr val="05856D"/>
                </a:solidFill>
                <a:ea typeface="Open Sans Light" charset="0"/>
                <a:cs typeface="Open Sans Light" charset="0"/>
              </a:rPr>
              <a:t>.</a:t>
            </a:r>
            <a:endParaRPr lang="en-US" dirty="0"/>
          </a:p>
        </p:txBody>
      </p:sp>
      <p:sp>
        <p:nvSpPr>
          <p:cNvPr id="27" name="Объект 25">
            <a:extLst>
              <a:ext uri="{FF2B5EF4-FFF2-40B4-BE49-F238E27FC236}">
                <a16:creationId xmlns:a16="http://schemas.microsoft.com/office/drawing/2014/main" id="{D6DFFC23-45C4-4DA0-BA3C-06DDA7D53771}"/>
              </a:ext>
            </a:extLst>
          </p:cNvPr>
          <p:cNvSpPr txBox="1">
            <a:spLocks/>
          </p:cNvSpPr>
          <p:nvPr/>
        </p:nvSpPr>
        <p:spPr>
          <a:xfrm>
            <a:off x="685800" y="190500"/>
            <a:ext cx="17292228" cy="1371600"/>
          </a:xfrm>
          <a:prstGeom prst="rect">
            <a:avLst/>
          </a:prstGeom>
          <a:ln w="38100">
            <a:noFill/>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pPr>
            <a:r>
              <a:rPr lang="ru-RU" sz="4400" b="1" dirty="0">
                <a:solidFill>
                  <a:srgbClr val="05856D"/>
                </a:solidFill>
                <a:ea typeface="Open Sans Light" charset="0"/>
                <a:cs typeface="Open Sans Light" charset="0"/>
              </a:rPr>
              <a:t>Проблемы психического здоровья могут возникнуть и повлиять </a:t>
            </a:r>
          </a:p>
          <a:p>
            <a:pPr marL="0" indent="0" algn="ctr">
              <a:spcBef>
                <a:spcPts val="0"/>
              </a:spcBef>
              <a:buFont typeface="Arial" pitchFamily="34" charset="0"/>
              <a:buNone/>
            </a:pPr>
            <a:r>
              <a:rPr lang="ru-RU" sz="4400" b="1" dirty="0">
                <a:solidFill>
                  <a:srgbClr val="05856D"/>
                </a:solidFill>
                <a:ea typeface="Open Sans Light" charset="0"/>
                <a:cs typeface="Open Sans Light" charset="0"/>
              </a:rPr>
              <a:t>на детей в любом возрасте.</a:t>
            </a:r>
          </a:p>
        </p:txBody>
      </p:sp>
    </p:spTree>
    <p:extLst>
      <p:ext uri="{BB962C8B-B14F-4D97-AF65-F5344CB8AC3E}">
        <p14:creationId xmlns:p14="http://schemas.microsoft.com/office/powerpoint/2010/main" val="189311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5567" y="1845793"/>
            <a:ext cx="7565047" cy="1136700"/>
            <a:chOff x="0" y="0"/>
            <a:chExt cx="10086730" cy="1515600"/>
          </a:xfrm>
        </p:grpSpPr>
        <p:grpSp>
          <p:nvGrpSpPr>
            <p:cNvPr id="3" name="Group 3"/>
            <p:cNvGrpSpPr/>
            <p:nvPr/>
          </p:nvGrpSpPr>
          <p:grpSpPr>
            <a:xfrm>
              <a:off x="0" y="0"/>
              <a:ext cx="10086730" cy="1515600"/>
              <a:chOff x="0" y="0"/>
              <a:chExt cx="17273519" cy="2595464"/>
            </a:xfrm>
          </p:grpSpPr>
          <p:sp>
            <p:nvSpPr>
              <p:cNvPr id="4" name="Freeform 4"/>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5" name="TextBox 5"/>
            <p:cNvSpPr txBox="1"/>
            <p:nvPr/>
          </p:nvSpPr>
          <p:spPr>
            <a:xfrm>
              <a:off x="787157" y="497659"/>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МЫШЛЕНИИ</a:t>
              </a:r>
            </a:p>
          </p:txBody>
        </p:sp>
      </p:grpSp>
      <p:grpSp>
        <p:nvGrpSpPr>
          <p:cNvPr id="6" name="Group 6"/>
          <p:cNvGrpSpPr/>
          <p:nvPr/>
        </p:nvGrpSpPr>
        <p:grpSpPr>
          <a:xfrm>
            <a:off x="5029200" y="3211113"/>
            <a:ext cx="7565047" cy="1132640"/>
            <a:chOff x="0" y="0"/>
            <a:chExt cx="10086730" cy="1510186"/>
          </a:xfrm>
        </p:grpSpPr>
        <p:grpSp>
          <p:nvGrpSpPr>
            <p:cNvPr id="7" name="Group 7"/>
            <p:cNvGrpSpPr/>
            <p:nvPr/>
          </p:nvGrpSpPr>
          <p:grpSpPr>
            <a:xfrm>
              <a:off x="0" y="0"/>
              <a:ext cx="10086730" cy="1510186"/>
              <a:chOff x="0" y="0"/>
              <a:chExt cx="17273519" cy="2586193"/>
            </a:xfrm>
          </p:grpSpPr>
          <p:sp>
            <p:nvSpPr>
              <p:cNvPr id="8" name="Freeform 8"/>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9" name="TextBox 9"/>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ЧУВСТВАХ</a:t>
              </a:r>
            </a:p>
          </p:txBody>
        </p:sp>
      </p:grpSp>
      <p:grpSp>
        <p:nvGrpSpPr>
          <p:cNvPr id="10" name="Group 10"/>
          <p:cNvGrpSpPr/>
          <p:nvPr/>
        </p:nvGrpSpPr>
        <p:grpSpPr>
          <a:xfrm>
            <a:off x="207353" y="4572373"/>
            <a:ext cx="7565047" cy="1132640"/>
            <a:chOff x="0" y="0"/>
            <a:chExt cx="10086730" cy="1510186"/>
          </a:xfrm>
        </p:grpSpPr>
        <p:grpSp>
          <p:nvGrpSpPr>
            <p:cNvPr id="11" name="Group 11"/>
            <p:cNvGrpSpPr/>
            <p:nvPr/>
          </p:nvGrpSpPr>
          <p:grpSpPr>
            <a:xfrm>
              <a:off x="0" y="0"/>
              <a:ext cx="10086730" cy="1510186"/>
              <a:chOff x="0" y="0"/>
              <a:chExt cx="17273519" cy="2586193"/>
            </a:xfrm>
          </p:grpSpPr>
          <p:sp>
            <p:nvSpPr>
              <p:cNvPr id="12" name="Freeform 12"/>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3" name="TextBox 13"/>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ПОВЕДЕНИИ</a:t>
              </a:r>
            </a:p>
          </p:txBody>
        </p:sp>
      </p:grpSp>
      <p:grpSp>
        <p:nvGrpSpPr>
          <p:cNvPr id="14" name="Group 14"/>
          <p:cNvGrpSpPr/>
          <p:nvPr/>
        </p:nvGrpSpPr>
        <p:grpSpPr>
          <a:xfrm>
            <a:off x="5619568" y="5898564"/>
            <a:ext cx="7565047" cy="1132640"/>
            <a:chOff x="0" y="0"/>
            <a:chExt cx="10086730" cy="1510186"/>
          </a:xfrm>
        </p:grpSpPr>
        <p:grpSp>
          <p:nvGrpSpPr>
            <p:cNvPr id="15" name="Group 15"/>
            <p:cNvGrpSpPr/>
            <p:nvPr/>
          </p:nvGrpSpPr>
          <p:grpSpPr>
            <a:xfrm>
              <a:off x="0" y="0"/>
              <a:ext cx="10086730" cy="1510186"/>
              <a:chOff x="0" y="0"/>
              <a:chExt cx="17273519" cy="2586193"/>
            </a:xfrm>
          </p:grpSpPr>
          <p:sp>
            <p:nvSpPr>
              <p:cNvPr id="16" name="Freeform 16"/>
              <p:cNvSpPr/>
              <p:nvPr/>
            </p:nvSpPr>
            <p:spPr>
              <a:xfrm>
                <a:off x="0" y="0"/>
                <a:ext cx="17273519" cy="2586193"/>
              </a:xfrm>
              <a:custGeom>
                <a:avLst/>
                <a:gdLst/>
                <a:ahLst/>
                <a:cxnLst/>
                <a:rect l="l" t="t" r="r" b="b"/>
                <a:pathLst>
                  <a:path w="17273519" h="2586193">
                    <a:moveTo>
                      <a:pt x="0" y="0"/>
                    </a:moveTo>
                    <a:lnTo>
                      <a:pt x="0" y="2586193"/>
                    </a:lnTo>
                    <a:lnTo>
                      <a:pt x="17273519" y="2586193"/>
                    </a:lnTo>
                    <a:lnTo>
                      <a:pt x="17273519" y="0"/>
                    </a:lnTo>
                    <a:lnTo>
                      <a:pt x="0" y="0"/>
                    </a:lnTo>
                    <a:close/>
                    <a:moveTo>
                      <a:pt x="17212559" y="2525233"/>
                    </a:moveTo>
                    <a:lnTo>
                      <a:pt x="59690" y="2525233"/>
                    </a:lnTo>
                    <a:lnTo>
                      <a:pt x="59690" y="59690"/>
                    </a:lnTo>
                    <a:lnTo>
                      <a:pt x="17212559" y="59690"/>
                    </a:lnTo>
                    <a:lnTo>
                      <a:pt x="17212559" y="2525233"/>
                    </a:lnTo>
                    <a:close/>
                  </a:path>
                </a:pathLst>
              </a:custGeom>
              <a:solidFill>
                <a:srgbClr val="3D420C"/>
              </a:solidFill>
            </p:spPr>
          </p:sp>
        </p:grpSp>
        <p:sp>
          <p:nvSpPr>
            <p:cNvPr id="17" name="TextBox 17"/>
            <p:cNvSpPr txBox="1"/>
            <p:nvPr/>
          </p:nvSpPr>
          <p:spPr>
            <a:xfrm>
              <a:off x="787157" y="494950"/>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ФИЗИЧЕСКИЕ ИЗМЕНЕНИЯ</a:t>
              </a:r>
            </a:p>
          </p:txBody>
        </p:sp>
      </p:grpSp>
      <p:sp>
        <p:nvSpPr>
          <p:cNvPr id="19" name="TextBox 19"/>
          <p:cNvSpPr txBox="1"/>
          <p:nvPr/>
        </p:nvSpPr>
        <p:spPr>
          <a:xfrm>
            <a:off x="285567" y="72332"/>
            <a:ext cx="12502177" cy="1477328"/>
          </a:xfrm>
          <a:prstGeom prst="rect">
            <a:avLst/>
          </a:prstGeom>
        </p:spPr>
        <p:txBody>
          <a:bodyPr wrap="square" lIns="0" tIns="0" rIns="0" bIns="0" rtlCol="0" anchor="t">
            <a:spAutoFit/>
          </a:bodyPr>
          <a:lstStyle/>
          <a:p>
            <a:pPr algn="ctr"/>
            <a:r>
              <a:rPr lang="ru-RU" sz="4800" b="1" dirty="0">
                <a:solidFill>
                  <a:srgbClr val="189F87"/>
                </a:solidFill>
              </a:rPr>
              <a:t>Как мне узнать, есть ли у моего ребенка проблемы с психическим здоровьем?</a:t>
            </a:r>
          </a:p>
        </p:txBody>
      </p:sp>
      <p:pic>
        <p:nvPicPr>
          <p:cNvPr id="21" name="Picture 20" descr="A picture containing shirt, hat&#10;&#10;Description automatically generated">
            <a:extLst>
              <a:ext uri="{FF2B5EF4-FFF2-40B4-BE49-F238E27FC236}">
                <a16:creationId xmlns:a16="http://schemas.microsoft.com/office/drawing/2014/main" id="{11565E05-02C9-4BE5-8AAB-8ACA8A3B6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87745" y="116031"/>
            <a:ext cx="5486400" cy="5486400"/>
          </a:xfrm>
          <a:prstGeom prst="rect">
            <a:avLst/>
          </a:prstGeom>
        </p:spPr>
      </p:pic>
      <p:sp>
        <p:nvSpPr>
          <p:cNvPr id="22" name="Rectangle 1">
            <a:extLst>
              <a:ext uri="{FF2B5EF4-FFF2-40B4-BE49-F238E27FC236}">
                <a16:creationId xmlns:a16="http://schemas.microsoft.com/office/drawing/2014/main" id="{35C3EC47-6E9B-47EB-83CD-D562B354C280}"/>
              </a:ext>
            </a:extLst>
          </p:cNvPr>
          <p:cNvSpPr>
            <a:spLocks noChangeArrowheads="1"/>
          </p:cNvSpPr>
          <p:nvPr/>
        </p:nvSpPr>
        <p:spPr bwMode="auto">
          <a:xfrm>
            <a:off x="228600" y="7942896"/>
            <a:ext cx="1783079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ru-RU" sz="3200" dirty="0">
                <a:solidFill>
                  <a:srgbClr val="333333"/>
                </a:solidFill>
                <a:latin typeface="Arial" pitchFamily="34" charset="0"/>
                <a:cs typeface="Arial" pitchFamily="34" charset="0"/>
              </a:rPr>
              <a:t>Исследование по последствиям влияния </a:t>
            </a:r>
            <a:r>
              <a:rPr lang="en-US" sz="3200" dirty="0" err="1">
                <a:solidFill>
                  <a:srgbClr val="333333"/>
                </a:solidFill>
                <a:latin typeface="Arial" pitchFamily="34" charset="0"/>
                <a:cs typeface="Arial" pitchFamily="34" charset="0"/>
              </a:rPr>
              <a:t>Covid</a:t>
            </a:r>
            <a:r>
              <a:rPr lang="en-US" sz="3200" dirty="0">
                <a:solidFill>
                  <a:srgbClr val="333333"/>
                </a:solidFill>
                <a:latin typeface="Arial" pitchFamily="34" charset="0"/>
                <a:cs typeface="Arial" pitchFamily="34" charset="0"/>
              </a:rPr>
              <a:t>-</a:t>
            </a:r>
            <a:r>
              <a:rPr lang="ru-RU" sz="3200" dirty="0">
                <a:solidFill>
                  <a:srgbClr val="333333"/>
                </a:solidFill>
                <a:latin typeface="Arial" pitchFamily="34" charset="0"/>
                <a:cs typeface="Arial" pitchFamily="34" charset="0"/>
              </a:rPr>
              <a:t>19 на детей и семьи с детьми, проведенное в Казахстане: показало, что к</a:t>
            </a:r>
            <a:r>
              <a:rPr kumimoji="0" lang="ru-RU" sz="3200" b="0" i="0" u="none" strike="noStrike" cap="none" normalizeH="0" baseline="0" dirty="0">
                <a:ln>
                  <a:noFill/>
                </a:ln>
                <a:solidFill>
                  <a:srgbClr val="333333"/>
                </a:solidFill>
                <a:effectLst/>
                <a:latin typeface="Arial" pitchFamily="34" charset="0"/>
                <a:cs typeface="Arial" pitchFamily="34" charset="0"/>
              </a:rPr>
              <a:t>аждый пятый родитель отметил ухудшение психоэмоционального состояния своего ребенка школьного возраста в период карантина</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52400" y="212540"/>
            <a:ext cx="11808495" cy="738664"/>
          </a:xfrm>
          <a:prstGeom prst="rect">
            <a:avLst/>
          </a:prstGeom>
        </p:spPr>
        <p:txBody>
          <a:bodyPr wrap="square" lIns="0" tIns="0" rIns="0" bIns="0" rtlCol="0" anchor="t">
            <a:spAutoFit/>
          </a:bodyPr>
          <a:lstStyle/>
          <a:p>
            <a:pPr algn="ctr"/>
            <a:r>
              <a:rPr lang="ru-RU" sz="4800" b="1" dirty="0">
                <a:solidFill>
                  <a:srgbClr val="189F87"/>
                </a:solidFill>
              </a:rPr>
              <a:t>Как мне узнать, есть ли у моего ребенка</a:t>
            </a:r>
            <a:endParaRPr lang="ru-RU" sz="4800" b="1" dirty="0">
              <a:solidFill>
                <a:srgbClr val="C00000"/>
              </a:solidFill>
            </a:endParaRPr>
          </a:p>
        </p:txBody>
      </p:sp>
      <p:sp>
        <p:nvSpPr>
          <p:cNvPr id="26" name="TextBox 5">
            <a:extLst>
              <a:ext uri="{FF2B5EF4-FFF2-40B4-BE49-F238E27FC236}">
                <a16:creationId xmlns:a16="http://schemas.microsoft.com/office/drawing/2014/main" id="{2F4551DE-2409-4457-AE70-7385CFFBCB29}"/>
              </a:ext>
            </a:extLst>
          </p:cNvPr>
          <p:cNvSpPr txBox="1"/>
          <p:nvPr/>
        </p:nvSpPr>
        <p:spPr>
          <a:xfrm>
            <a:off x="301562" y="2598550"/>
            <a:ext cx="7565047" cy="4585871"/>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a:solidFill>
                  <a:srgbClr val="0070C0"/>
                </a:solidFill>
              </a:rPr>
              <a:t>Говорить о себе негативные вещи или обвиняет себя в вещах, находящихся вне своего контроля</a:t>
            </a:r>
          </a:p>
          <a:p>
            <a:pPr marL="457200" indent="-457200">
              <a:spcBef>
                <a:spcPts val="200"/>
              </a:spcBef>
              <a:spcAft>
                <a:spcPts val="200"/>
              </a:spcAft>
              <a:buFont typeface="Wingdings" panose="05000000000000000000" pitchFamily="2" charset="2"/>
              <a:buChar char="ü"/>
            </a:pPr>
            <a:r>
              <a:rPr lang="ru-RU" sz="3600" b="1" dirty="0">
                <a:solidFill>
                  <a:srgbClr val="0070C0"/>
                </a:solidFill>
              </a:rPr>
              <a:t>Проблемы с концентрацией внимания</a:t>
            </a:r>
          </a:p>
          <a:p>
            <a:pPr marL="457200" indent="-457200">
              <a:spcBef>
                <a:spcPts val="200"/>
              </a:spcBef>
              <a:spcAft>
                <a:spcPts val="200"/>
              </a:spcAft>
              <a:buFont typeface="Wingdings" panose="05000000000000000000" pitchFamily="2" charset="2"/>
              <a:buChar char="ü"/>
            </a:pPr>
            <a:r>
              <a:rPr lang="ru-RU" sz="3600" b="1" dirty="0">
                <a:solidFill>
                  <a:srgbClr val="0070C0"/>
                </a:solidFill>
              </a:rPr>
              <a:t>Частые негативные мысли</a:t>
            </a:r>
          </a:p>
          <a:p>
            <a:pPr marL="457200" indent="-457200">
              <a:spcBef>
                <a:spcPts val="200"/>
              </a:spcBef>
              <a:spcAft>
                <a:spcPts val="200"/>
              </a:spcAft>
              <a:buFont typeface="Wingdings" panose="05000000000000000000" pitchFamily="2" charset="2"/>
              <a:buChar char="ü"/>
            </a:pPr>
            <a:r>
              <a:rPr lang="ru-RU" sz="3600" b="1" dirty="0">
                <a:solidFill>
                  <a:srgbClr val="0070C0"/>
                </a:solidFill>
              </a:rPr>
              <a:t>Изменения в успеваемости в школе</a:t>
            </a:r>
            <a:endParaRPr lang="en-US" sz="3600" b="1" dirty="0">
              <a:solidFill>
                <a:srgbClr val="0070C0"/>
              </a:solidFill>
            </a:endParaRPr>
          </a:p>
        </p:txBody>
      </p:sp>
      <p:sp>
        <p:nvSpPr>
          <p:cNvPr id="27" name="TextBox 5">
            <a:extLst>
              <a:ext uri="{FF2B5EF4-FFF2-40B4-BE49-F238E27FC236}">
                <a16:creationId xmlns:a16="http://schemas.microsoft.com/office/drawing/2014/main" id="{FE8C67DF-793D-47BD-8746-C9D2988865D7}"/>
              </a:ext>
            </a:extLst>
          </p:cNvPr>
          <p:cNvSpPr txBox="1"/>
          <p:nvPr/>
        </p:nvSpPr>
        <p:spPr>
          <a:xfrm>
            <a:off x="7276243" y="5351158"/>
            <a:ext cx="10870441" cy="3980577"/>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600" b="1" dirty="0">
                <a:solidFill>
                  <a:srgbClr val="C00000"/>
                </a:solidFill>
              </a:rPr>
              <a:t>Реакции или чувства, которые кажутся более выраженными чем реальная ситуация</a:t>
            </a:r>
          </a:p>
          <a:p>
            <a:pPr marL="457200" indent="-457200">
              <a:spcBef>
                <a:spcPts val="200"/>
              </a:spcBef>
              <a:spcAft>
                <a:spcPts val="200"/>
              </a:spcAft>
              <a:buFont typeface="Wingdings" panose="05000000000000000000" pitchFamily="2" charset="2"/>
              <a:buChar char="ü"/>
            </a:pPr>
            <a:r>
              <a:rPr lang="ru-RU" sz="3600" b="1" dirty="0">
                <a:solidFill>
                  <a:srgbClr val="C00000"/>
                </a:solidFill>
              </a:rPr>
              <a:t>Выглядит очень несчастным, обеспокоенным, виноватым, напуганным, раздражительным, грустным или злым</a:t>
            </a:r>
          </a:p>
          <a:p>
            <a:pPr marL="457200" indent="-457200">
              <a:spcBef>
                <a:spcPts val="200"/>
              </a:spcBef>
              <a:spcAft>
                <a:spcPts val="200"/>
              </a:spcAft>
              <a:buFont typeface="Wingdings" panose="05000000000000000000" pitchFamily="2" charset="2"/>
              <a:buChar char="ü"/>
            </a:pPr>
            <a:r>
              <a:rPr lang="ru-RU" sz="3600" b="1" dirty="0">
                <a:solidFill>
                  <a:srgbClr val="C00000"/>
                </a:solidFill>
              </a:rPr>
              <a:t>Чувство беспомощности, безнадежности, одиночества или отверженности</a:t>
            </a:r>
            <a:endParaRPr lang="en-US" sz="3600" b="1" dirty="0">
              <a:solidFill>
                <a:srgbClr val="C00000"/>
              </a:solidFill>
            </a:endParaRPr>
          </a:p>
        </p:txBody>
      </p:sp>
      <p:grpSp>
        <p:nvGrpSpPr>
          <p:cNvPr id="28" name="Group 2">
            <a:extLst>
              <a:ext uri="{FF2B5EF4-FFF2-40B4-BE49-F238E27FC236}">
                <a16:creationId xmlns:a16="http://schemas.microsoft.com/office/drawing/2014/main" id="{9917175D-4CB9-4802-9D10-F1903B3A5141}"/>
              </a:ext>
            </a:extLst>
          </p:cNvPr>
          <p:cNvGrpSpPr/>
          <p:nvPr/>
        </p:nvGrpSpPr>
        <p:grpSpPr>
          <a:xfrm>
            <a:off x="301563" y="1409699"/>
            <a:ext cx="7565047" cy="943021"/>
            <a:chOff x="0" y="0"/>
            <a:chExt cx="10086730" cy="1515600"/>
          </a:xfrm>
        </p:grpSpPr>
        <p:grpSp>
          <p:nvGrpSpPr>
            <p:cNvPr id="29" name="Group 3">
              <a:extLst>
                <a:ext uri="{FF2B5EF4-FFF2-40B4-BE49-F238E27FC236}">
                  <a16:creationId xmlns:a16="http://schemas.microsoft.com/office/drawing/2014/main"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id="{1F488308-569B-4770-A15F-951720F7E5A7}"/>
                </a:ext>
              </a:extLst>
            </p:cNvPr>
            <p:cNvSpPr txBox="1"/>
            <p:nvPr/>
          </p:nvSpPr>
          <p:spPr>
            <a:xfrm>
              <a:off x="787157" y="497659"/>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МЫШЛЕНИИ</a:t>
              </a:r>
              <a:r>
                <a:rPr lang="ru-RU" sz="3600" b="1" dirty="0">
                  <a:solidFill>
                    <a:srgbClr val="3D420C"/>
                  </a:solidFill>
                </a:rPr>
                <a:t>?</a:t>
              </a:r>
              <a:endParaRPr lang="en-US" sz="3600" b="1" dirty="0">
                <a:solidFill>
                  <a:srgbClr val="3D420C"/>
                </a:solidFill>
              </a:endParaRPr>
            </a:p>
          </p:txBody>
        </p:sp>
      </p:grpSp>
      <p:grpSp>
        <p:nvGrpSpPr>
          <p:cNvPr id="32" name="Group 2">
            <a:extLst>
              <a:ext uri="{FF2B5EF4-FFF2-40B4-BE49-F238E27FC236}">
                <a16:creationId xmlns:a16="http://schemas.microsoft.com/office/drawing/2014/main" id="{21FF7EB2-4794-466F-8739-A47CCEEFDB71}"/>
              </a:ext>
            </a:extLst>
          </p:cNvPr>
          <p:cNvGrpSpPr/>
          <p:nvPr/>
        </p:nvGrpSpPr>
        <p:grpSpPr>
          <a:xfrm>
            <a:off x="8305800" y="4290876"/>
            <a:ext cx="8956039" cy="984300"/>
            <a:chOff x="0" y="203200"/>
            <a:chExt cx="10086730" cy="1312400"/>
          </a:xfrm>
        </p:grpSpPr>
        <p:grpSp>
          <p:nvGrpSpPr>
            <p:cNvPr id="33" name="Group 3">
              <a:extLst>
                <a:ext uri="{FF2B5EF4-FFF2-40B4-BE49-F238E27FC236}">
                  <a16:creationId xmlns:a16="http://schemas.microsoft.com/office/drawing/2014/main"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id="{2D323AA5-BC63-497E-8875-2750FE69AC95}"/>
                </a:ext>
              </a:extLst>
            </p:cNvPr>
            <p:cNvSpPr txBox="1"/>
            <p:nvPr/>
          </p:nvSpPr>
          <p:spPr>
            <a:xfrm>
              <a:off x="787157" y="711263"/>
              <a:ext cx="8512417" cy="572892"/>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a:t>
              </a:r>
              <a:r>
                <a:rPr lang="ru-RU" sz="3600" b="1" dirty="0">
                  <a:solidFill>
                    <a:srgbClr val="3D420C"/>
                  </a:solidFill>
                </a:rPr>
                <a:t>В ЧУВСТВАХ?</a:t>
              </a:r>
              <a:endParaRPr lang="en-US" sz="3600" b="1" dirty="0">
                <a:solidFill>
                  <a:srgbClr val="3D420C"/>
                </a:solidFill>
              </a:endParaRPr>
            </a:p>
          </p:txBody>
        </p:sp>
      </p:grpSp>
      <p:pic>
        <p:nvPicPr>
          <p:cNvPr id="18" name="Picture 17">
            <a:extLst>
              <a:ext uri="{FF2B5EF4-FFF2-40B4-BE49-F238E27FC236}">
                <a16:creationId xmlns:a16="http://schemas.microsoft.com/office/drawing/2014/main" id="{97254FC9-3179-43A1-B389-037ACC5C48D6}"/>
              </a:ext>
            </a:extLst>
          </p:cNvPr>
          <p:cNvPicPr>
            <a:picLocks noChangeAspect="1"/>
          </p:cNvPicPr>
          <p:nvPr/>
        </p:nvPicPr>
        <p:blipFill>
          <a:blip r:embed="rId3"/>
          <a:stretch>
            <a:fillRect/>
          </a:stretch>
        </p:blipFill>
        <p:spPr>
          <a:xfrm>
            <a:off x="12094062" y="-38100"/>
            <a:ext cx="6193938" cy="4171950"/>
          </a:xfrm>
          <a:prstGeom prst="rect">
            <a:avLst/>
          </a:prstGeom>
        </p:spPr>
      </p:pic>
      <p:sp>
        <p:nvSpPr>
          <p:cNvPr id="36" name="Rectangle 35">
            <a:extLst>
              <a:ext uri="{FF2B5EF4-FFF2-40B4-BE49-F238E27FC236}">
                <a16:creationId xmlns:a16="http://schemas.microsoft.com/office/drawing/2014/main" id="{949B30D0-88FE-42F3-9726-7E7620C716E7}"/>
              </a:ext>
            </a:extLst>
          </p:cNvPr>
          <p:cNvSpPr/>
          <p:nvPr/>
        </p:nvSpPr>
        <p:spPr>
          <a:xfrm>
            <a:off x="558634" y="9372176"/>
            <a:ext cx="17170732" cy="954107"/>
          </a:xfrm>
          <a:prstGeom prst="rect">
            <a:avLst/>
          </a:prstGeom>
        </p:spPr>
        <p:txBody>
          <a:bodyPr wrap="square">
            <a:spAutoFit/>
          </a:bodyPr>
          <a:lstStyle/>
          <a:p>
            <a:pPr algn="ctr"/>
            <a:r>
              <a:rPr lang="en-US" sz="2800" b="1" dirty="0" err="1">
                <a:solidFill>
                  <a:srgbClr val="00B0F0"/>
                </a:solidFill>
              </a:rPr>
              <a:t>Помните</a:t>
            </a:r>
            <a:r>
              <a:rPr lang="en-US" sz="2800" b="1" dirty="0">
                <a:solidFill>
                  <a:srgbClr val="00B0F0"/>
                </a:solidFill>
              </a:rPr>
              <a:t>: </a:t>
            </a:r>
            <a:r>
              <a:rPr lang="en-US" sz="2800" b="1" dirty="0" err="1">
                <a:solidFill>
                  <a:srgbClr val="00B0F0"/>
                </a:solidFill>
              </a:rPr>
              <a:t>то</a:t>
            </a:r>
            <a:r>
              <a:rPr lang="en-US" sz="2800" b="1" dirty="0">
                <a:solidFill>
                  <a:srgbClr val="00B0F0"/>
                </a:solidFill>
              </a:rPr>
              <a:t>, </a:t>
            </a:r>
            <a:r>
              <a:rPr lang="en-US" sz="2800" b="1" dirty="0" err="1">
                <a:solidFill>
                  <a:srgbClr val="00B0F0"/>
                </a:solidFill>
              </a:rPr>
              <a:t>что</a:t>
            </a:r>
            <a:r>
              <a:rPr lang="en-US" sz="2800" b="1" dirty="0">
                <a:solidFill>
                  <a:srgbClr val="00B0F0"/>
                </a:solidFill>
              </a:rPr>
              <a:t> </a:t>
            </a:r>
            <a:r>
              <a:rPr lang="en-US" sz="2800" b="1" dirty="0" err="1">
                <a:solidFill>
                  <a:srgbClr val="00B0F0"/>
                </a:solidFill>
              </a:rPr>
              <a:t>вы</a:t>
            </a:r>
            <a:r>
              <a:rPr lang="en-US" sz="2800" b="1" dirty="0">
                <a:solidFill>
                  <a:srgbClr val="00B0F0"/>
                </a:solidFill>
              </a:rPr>
              <a:t> </a:t>
            </a:r>
            <a:r>
              <a:rPr lang="en-US" sz="2800" b="1" dirty="0" err="1">
                <a:solidFill>
                  <a:srgbClr val="00B0F0"/>
                </a:solidFill>
              </a:rPr>
              <a:t>заметили</a:t>
            </a:r>
            <a:r>
              <a:rPr lang="en-US" sz="2800" b="1" dirty="0">
                <a:solidFill>
                  <a:srgbClr val="00B0F0"/>
                </a:solidFill>
              </a:rPr>
              <a:t> </a:t>
            </a:r>
            <a:r>
              <a:rPr lang="en-US" sz="2800" b="1" dirty="0" err="1">
                <a:solidFill>
                  <a:srgbClr val="00B0F0"/>
                </a:solidFill>
              </a:rPr>
              <a:t>одно</a:t>
            </a:r>
            <a:r>
              <a:rPr lang="en-US" sz="2800" b="1" dirty="0">
                <a:solidFill>
                  <a:srgbClr val="00B0F0"/>
                </a:solidFill>
              </a:rPr>
              <a:t> </a:t>
            </a:r>
            <a:r>
              <a:rPr lang="en-US" sz="2800" b="1" dirty="0" err="1">
                <a:solidFill>
                  <a:srgbClr val="00B0F0"/>
                </a:solidFill>
              </a:rPr>
              <a:t>или</a:t>
            </a:r>
            <a:r>
              <a:rPr lang="en-US" sz="2800" b="1" dirty="0">
                <a:solidFill>
                  <a:srgbClr val="00B0F0"/>
                </a:solidFill>
              </a:rPr>
              <a:t> </a:t>
            </a:r>
            <a:r>
              <a:rPr lang="en-US" sz="2800" b="1" dirty="0" err="1">
                <a:solidFill>
                  <a:srgbClr val="00B0F0"/>
                </a:solidFill>
              </a:rPr>
              <a:t>несколько</a:t>
            </a:r>
            <a:r>
              <a:rPr lang="en-US" sz="2800" b="1" dirty="0">
                <a:solidFill>
                  <a:srgbClr val="00B0F0"/>
                </a:solidFill>
              </a:rPr>
              <a:t> </a:t>
            </a:r>
            <a:r>
              <a:rPr lang="en-US" sz="2800" b="1" dirty="0" err="1">
                <a:solidFill>
                  <a:srgbClr val="00B0F0"/>
                </a:solidFill>
              </a:rPr>
              <a:t>из</a:t>
            </a:r>
            <a:r>
              <a:rPr lang="en-US" sz="2800" b="1" dirty="0">
                <a:solidFill>
                  <a:srgbClr val="00B0F0"/>
                </a:solidFill>
              </a:rPr>
              <a:t> </a:t>
            </a:r>
            <a:r>
              <a:rPr lang="en-US" sz="2800" b="1" dirty="0" err="1">
                <a:solidFill>
                  <a:srgbClr val="00B0F0"/>
                </a:solidFill>
              </a:rPr>
              <a:t>этих</a:t>
            </a:r>
            <a:r>
              <a:rPr lang="en-US" sz="2800" b="1" dirty="0">
                <a:solidFill>
                  <a:srgbClr val="00B0F0"/>
                </a:solidFill>
              </a:rPr>
              <a:t> </a:t>
            </a:r>
            <a:r>
              <a:rPr lang="en-US" sz="2800" b="1" dirty="0" err="1">
                <a:solidFill>
                  <a:srgbClr val="00B0F0"/>
                </a:solidFill>
              </a:rPr>
              <a:t>изменений</a:t>
            </a:r>
            <a:r>
              <a:rPr lang="en-US" sz="2800" b="1" dirty="0">
                <a:solidFill>
                  <a:srgbClr val="00B0F0"/>
                </a:solidFill>
              </a:rPr>
              <a:t>, </a:t>
            </a:r>
            <a:r>
              <a:rPr lang="en-US" sz="2800" b="1" dirty="0" err="1">
                <a:solidFill>
                  <a:srgbClr val="00B0F0"/>
                </a:solidFill>
              </a:rPr>
              <a:t>не</a:t>
            </a:r>
            <a:r>
              <a:rPr lang="en-US" sz="2800" b="1" dirty="0">
                <a:solidFill>
                  <a:srgbClr val="00B0F0"/>
                </a:solidFill>
              </a:rPr>
              <a:t> </a:t>
            </a:r>
            <a:r>
              <a:rPr lang="en-US" sz="2800" b="1" dirty="0" err="1">
                <a:solidFill>
                  <a:srgbClr val="00B0F0"/>
                </a:solidFill>
              </a:rPr>
              <a:t>означает</a:t>
            </a:r>
            <a:r>
              <a:rPr lang="en-US" sz="2800" b="1" dirty="0">
                <a:solidFill>
                  <a:srgbClr val="00B0F0"/>
                </a:solidFill>
              </a:rPr>
              <a:t>, </a:t>
            </a:r>
            <a:r>
              <a:rPr lang="en-US" sz="2800" b="1" dirty="0" err="1">
                <a:solidFill>
                  <a:srgbClr val="00B0F0"/>
                </a:solidFill>
              </a:rPr>
              <a:t>что</a:t>
            </a:r>
            <a:r>
              <a:rPr lang="en-US" sz="2800" b="1" dirty="0">
                <a:solidFill>
                  <a:srgbClr val="00B0F0"/>
                </a:solidFill>
              </a:rPr>
              <a:t> у </a:t>
            </a:r>
            <a:r>
              <a:rPr lang="en-US" sz="2800" b="1" dirty="0" err="1">
                <a:solidFill>
                  <a:srgbClr val="00B0F0"/>
                </a:solidFill>
              </a:rPr>
              <a:t>вашего</a:t>
            </a:r>
            <a:r>
              <a:rPr lang="en-US" sz="2800" b="1" dirty="0">
                <a:solidFill>
                  <a:srgbClr val="00B0F0"/>
                </a:solidFill>
              </a:rPr>
              <a:t> </a:t>
            </a:r>
            <a:r>
              <a:rPr lang="en-US" sz="2800" b="1" dirty="0" err="1">
                <a:solidFill>
                  <a:srgbClr val="00B0F0"/>
                </a:solidFill>
              </a:rPr>
              <a:t>ребенка</a:t>
            </a:r>
            <a:r>
              <a:rPr lang="en-US" sz="2800" b="1" dirty="0">
                <a:solidFill>
                  <a:srgbClr val="00B0F0"/>
                </a:solidFill>
              </a:rPr>
              <a:t> </a:t>
            </a:r>
            <a:r>
              <a:rPr lang="en-US" sz="2800" b="1" dirty="0" err="1">
                <a:solidFill>
                  <a:srgbClr val="00B0F0"/>
                </a:solidFill>
              </a:rPr>
              <a:t>или</a:t>
            </a:r>
            <a:r>
              <a:rPr lang="en-US" sz="2800" b="1" dirty="0">
                <a:solidFill>
                  <a:srgbClr val="00B0F0"/>
                </a:solidFill>
              </a:rPr>
              <a:t> </a:t>
            </a:r>
            <a:r>
              <a:rPr lang="en-US" sz="2800" b="1" dirty="0" err="1">
                <a:solidFill>
                  <a:srgbClr val="00B0F0"/>
                </a:solidFill>
              </a:rPr>
              <a:t>подростка</a:t>
            </a:r>
            <a:r>
              <a:rPr lang="en-US" sz="2800" b="1" dirty="0">
                <a:solidFill>
                  <a:srgbClr val="00B0F0"/>
                </a:solidFill>
              </a:rPr>
              <a:t> </a:t>
            </a:r>
            <a:r>
              <a:rPr lang="en-US" sz="2800" b="1" dirty="0" err="1">
                <a:solidFill>
                  <a:srgbClr val="00B0F0"/>
                </a:solidFill>
              </a:rPr>
              <a:t>есть</a:t>
            </a:r>
            <a:r>
              <a:rPr lang="en-US" sz="2800" b="1" dirty="0">
                <a:solidFill>
                  <a:srgbClr val="00B0F0"/>
                </a:solidFill>
              </a:rPr>
              <a:t> </a:t>
            </a:r>
            <a:r>
              <a:rPr lang="en-US" sz="2800" b="1" dirty="0" err="1">
                <a:solidFill>
                  <a:srgbClr val="00B0F0"/>
                </a:solidFill>
              </a:rPr>
              <a:t>проблемы</a:t>
            </a:r>
            <a:r>
              <a:rPr lang="en-US" sz="2800" b="1" dirty="0">
                <a:solidFill>
                  <a:srgbClr val="00B0F0"/>
                </a:solidFill>
              </a:rPr>
              <a:t> с </a:t>
            </a:r>
            <a:r>
              <a:rPr lang="en-US" sz="2800" b="1" dirty="0" err="1">
                <a:solidFill>
                  <a:srgbClr val="00B0F0"/>
                </a:solidFill>
              </a:rPr>
              <a:t>психическим</a:t>
            </a:r>
            <a:r>
              <a:rPr lang="en-US" sz="2800" b="1" dirty="0">
                <a:solidFill>
                  <a:srgbClr val="00B0F0"/>
                </a:solidFill>
              </a:rPr>
              <a:t> </a:t>
            </a:r>
            <a:r>
              <a:rPr lang="en-US" sz="2800" b="1" dirty="0" err="1">
                <a:solidFill>
                  <a:srgbClr val="00B0F0"/>
                </a:solidFill>
              </a:rPr>
              <a:t>здоровьем</a:t>
            </a:r>
            <a:r>
              <a:rPr lang="en-US" sz="2800" b="1" dirty="0">
                <a:solidFill>
                  <a:srgbClr val="00B0F0"/>
                </a:solidFill>
              </a:rPr>
              <a:t>.</a:t>
            </a:r>
          </a:p>
        </p:txBody>
      </p:sp>
    </p:spTree>
    <p:extLst>
      <p:ext uri="{BB962C8B-B14F-4D97-AF65-F5344CB8AC3E}">
        <p14:creationId xmlns:p14="http://schemas.microsoft.com/office/powerpoint/2010/main" val="3345880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52400" y="212540"/>
            <a:ext cx="11808495" cy="738664"/>
          </a:xfrm>
          <a:prstGeom prst="rect">
            <a:avLst/>
          </a:prstGeom>
        </p:spPr>
        <p:txBody>
          <a:bodyPr wrap="square" lIns="0" tIns="0" rIns="0" bIns="0" rtlCol="0" anchor="t">
            <a:spAutoFit/>
          </a:bodyPr>
          <a:lstStyle/>
          <a:p>
            <a:pPr algn="ctr"/>
            <a:r>
              <a:rPr lang="ru-RU" sz="4800" b="1" dirty="0">
                <a:solidFill>
                  <a:srgbClr val="189F87"/>
                </a:solidFill>
              </a:rPr>
              <a:t>Как мне узнать, есть ли у моего ребенка</a:t>
            </a:r>
            <a:endParaRPr lang="ru-RU" sz="4800" b="1" dirty="0">
              <a:solidFill>
                <a:srgbClr val="C00000"/>
              </a:solidFill>
            </a:endParaRPr>
          </a:p>
        </p:txBody>
      </p:sp>
      <p:sp>
        <p:nvSpPr>
          <p:cNvPr id="26" name="TextBox 5">
            <a:extLst>
              <a:ext uri="{FF2B5EF4-FFF2-40B4-BE49-F238E27FC236}">
                <a16:creationId xmlns:a16="http://schemas.microsoft.com/office/drawing/2014/main" id="{2F4551DE-2409-4457-AE70-7385CFFBCB29}"/>
              </a:ext>
            </a:extLst>
          </p:cNvPr>
          <p:cNvSpPr txBox="1"/>
          <p:nvPr/>
        </p:nvSpPr>
        <p:spPr>
          <a:xfrm>
            <a:off x="152400" y="2046297"/>
            <a:ext cx="9111676" cy="6812121"/>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200" b="1" dirty="0">
                <a:solidFill>
                  <a:srgbClr val="0070C0"/>
                </a:solidFill>
              </a:rPr>
              <a:t>Частое желание оставаться в одиночестве</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Плаксивость</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Меньше интересуется спортом, играми или другими видами деятельности, которые обычно любил, или полностью отказывается от них</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Чрезмерная реакция или внезапные вспышки гнева или слез из-за небольших инцидентов</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Кажется тише обычного, менее энергичным.</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Проблемы с расслаблением или сном</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Проводить много времени в мечтах</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Возвращение к менее зрелому поведению</a:t>
            </a:r>
          </a:p>
          <a:p>
            <a:pPr marL="457200" indent="-457200">
              <a:spcBef>
                <a:spcPts val="200"/>
              </a:spcBef>
              <a:spcAft>
                <a:spcPts val="200"/>
              </a:spcAft>
              <a:buFont typeface="Wingdings" panose="05000000000000000000" pitchFamily="2" charset="2"/>
              <a:buChar char="ü"/>
            </a:pPr>
            <a:r>
              <a:rPr lang="ru-RU" sz="3200" b="1" dirty="0">
                <a:solidFill>
                  <a:srgbClr val="0070C0"/>
                </a:solidFill>
              </a:rPr>
              <a:t>Проблемы в отношениях с друзьями</a:t>
            </a:r>
            <a:endParaRPr lang="en-US" sz="3200" b="1" dirty="0">
              <a:solidFill>
                <a:srgbClr val="0070C0"/>
              </a:solidFill>
            </a:endParaRPr>
          </a:p>
        </p:txBody>
      </p:sp>
      <p:sp>
        <p:nvSpPr>
          <p:cNvPr id="27" name="TextBox 5">
            <a:extLst>
              <a:ext uri="{FF2B5EF4-FFF2-40B4-BE49-F238E27FC236}">
                <a16:creationId xmlns:a16="http://schemas.microsoft.com/office/drawing/2014/main" id="{FE8C67DF-793D-47BD-8746-C9D2988865D7}"/>
              </a:ext>
            </a:extLst>
          </p:cNvPr>
          <p:cNvSpPr txBox="1"/>
          <p:nvPr/>
        </p:nvSpPr>
        <p:spPr>
          <a:xfrm>
            <a:off x="9525000" y="4709654"/>
            <a:ext cx="8763000" cy="4585871"/>
          </a:xfrm>
          <a:prstGeom prst="rect">
            <a:avLst/>
          </a:prstGeom>
        </p:spPr>
        <p:txBody>
          <a:bodyPr wrap="square" lIns="0" tIns="0" rIns="0" bIns="0" rtlCol="0" anchor="t">
            <a:spAutoFit/>
          </a:bodyPr>
          <a:lstStyle/>
          <a:p>
            <a:pPr marL="457200" indent="-457200">
              <a:spcBef>
                <a:spcPts val="200"/>
              </a:spcBef>
              <a:spcAft>
                <a:spcPts val="200"/>
              </a:spcAft>
              <a:buFont typeface="Wingdings" panose="05000000000000000000" pitchFamily="2" charset="2"/>
              <a:buChar char="ü"/>
            </a:pPr>
            <a:r>
              <a:rPr lang="ru-RU" sz="3200" b="1" dirty="0">
                <a:solidFill>
                  <a:srgbClr val="C00000"/>
                </a:solidFill>
              </a:rPr>
              <a:t>Головные боли, боли в животе, шее или общие боли</a:t>
            </a:r>
          </a:p>
          <a:p>
            <a:pPr marL="457200" indent="-457200">
              <a:spcBef>
                <a:spcPts val="200"/>
              </a:spcBef>
              <a:spcAft>
                <a:spcPts val="200"/>
              </a:spcAft>
              <a:buFont typeface="Wingdings" panose="05000000000000000000" pitchFamily="2" charset="2"/>
              <a:buChar char="ü"/>
            </a:pPr>
            <a:r>
              <a:rPr lang="ru-RU" sz="3200" b="1" dirty="0">
                <a:solidFill>
                  <a:srgbClr val="C00000"/>
                </a:solidFill>
              </a:rPr>
              <a:t>Отсутствие энергии или постоянное чувство усталости</a:t>
            </a:r>
          </a:p>
          <a:p>
            <a:pPr marL="457200" indent="-457200">
              <a:spcBef>
                <a:spcPts val="200"/>
              </a:spcBef>
              <a:spcAft>
                <a:spcPts val="200"/>
              </a:spcAft>
              <a:buFont typeface="Wingdings" panose="05000000000000000000" pitchFamily="2" charset="2"/>
              <a:buChar char="ü"/>
            </a:pPr>
            <a:r>
              <a:rPr lang="ru-RU" sz="3200" b="1" dirty="0">
                <a:solidFill>
                  <a:srgbClr val="C00000"/>
                </a:solidFill>
              </a:rPr>
              <a:t>Проблемы со сном или аппетитом</a:t>
            </a:r>
          </a:p>
          <a:p>
            <a:pPr marL="457200" indent="-457200">
              <a:spcBef>
                <a:spcPts val="200"/>
              </a:spcBef>
              <a:spcAft>
                <a:spcPts val="200"/>
              </a:spcAft>
              <a:buFont typeface="Wingdings" panose="05000000000000000000" pitchFamily="2" charset="2"/>
              <a:buChar char="ü"/>
            </a:pPr>
            <a:r>
              <a:rPr lang="ru-RU" sz="3200" b="1" dirty="0">
                <a:solidFill>
                  <a:srgbClr val="C00000"/>
                </a:solidFill>
              </a:rPr>
              <a:t>Слишком много энергии или нервные привычки, такие как </a:t>
            </a:r>
            <a:r>
              <a:rPr lang="ru-RU" sz="3200" b="1" dirty="0" err="1">
                <a:solidFill>
                  <a:srgbClr val="C00000"/>
                </a:solidFill>
              </a:rPr>
              <a:t>кусание</a:t>
            </a:r>
            <a:r>
              <a:rPr lang="ru-RU" sz="3200" b="1" dirty="0">
                <a:solidFill>
                  <a:srgbClr val="C00000"/>
                </a:solidFill>
              </a:rPr>
              <a:t> ногтей, скручивание волос или сосание большого пальца</a:t>
            </a:r>
            <a:endParaRPr lang="en-US" sz="3200" b="1" dirty="0">
              <a:solidFill>
                <a:srgbClr val="C00000"/>
              </a:solidFill>
            </a:endParaRPr>
          </a:p>
        </p:txBody>
      </p:sp>
      <p:grpSp>
        <p:nvGrpSpPr>
          <p:cNvPr id="28" name="Group 2">
            <a:extLst>
              <a:ext uri="{FF2B5EF4-FFF2-40B4-BE49-F238E27FC236}">
                <a16:creationId xmlns:a16="http://schemas.microsoft.com/office/drawing/2014/main" id="{9917175D-4CB9-4802-9D10-F1903B3A5141}"/>
              </a:ext>
            </a:extLst>
          </p:cNvPr>
          <p:cNvGrpSpPr/>
          <p:nvPr/>
        </p:nvGrpSpPr>
        <p:grpSpPr>
          <a:xfrm>
            <a:off x="260924" y="1186036"/>
            <a:ext cx="8543638" cy="738664"/>
            <a:chOff x="0" y="0"/>
            <a:chExt cx="10086730" cy="1515600"/>
          </a:xfrm>
        </p:grpSpPr>
        <p:grpSp>
          <p:nvGrpSpPr>
            <p:cNvPr id="29" name="Group 3">
              <a:extLst>
                <a:ext uri="{FF2B5EF4-FFF2-40B4-BE49-F238E27FC236}">
                  <a16:creationId xmlns:a16="http://schemas.microsoft.com/office/drawing/2014/main" id="{E872CB20-5FCE-4FB7-954D-941060D8022B}"/>
                </a:ext>
              </a:extLst>
            </p:cNvPr>
            <p:cNvGrpSpPr/>
            <p:nvPr/>
          </p:nvGrpSpPr>
          <p:grpSpPr>
            <a:xfrm>
              <a:off x="0" y="0"/>
              <a:ext cx="10086730" cy="1515600"/>
              <a:chOff x="0" y="0"/>
              <a:chExt cx="17273519" cy="2595464"/>
            </a:xfrm>
          </p:grpSpPr>
          <p:sp>
            <p:nvSpPr>
              <p:cNvPr id="31" name="Freeform 4">
                <a:extLst>
                  <a:ext uri="{FF2B5EF4-FFF2-40B4-BE49-F238E27FC236}">
                    <a16:creationId xmlns:a16="http://schemas.microsoft.com/office/drawing/2014/main" id="{78465797-456E-4662-9840-F91750D4EBD6}"/>
                  </a:ext>
                </a:extLst>
              </p:cNvPr>
              <p:cNvSpPr/>
              <p:nvPr/>
            </p:nvSpPr>
            <p:spPr>
              <a:xfrm>
                <a:off x="0" y="0"/>
                <a:ext cx="17273519" cy="259546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0" name="TextBox 5">
              <a:extLst>
                <a:ext uri="{FF2B5EF4-FFF2-40B4-BE49-F238E27FC236}">
                  <a16:creationId xmlns:a16="http://schemas.microsoft.com/office/drawing/2014/main" id="{1F488308-569B-4770-A15F-951720F7E5A7}"/>
                </a:ext>
              </a:extLst>
            </p:cNvPr>
            <p:cNvSpPr txBox="1"/>
            <p:nvPr/>
          </p:nvSpPr>
          <p:spPr>
            <a:xfrm>
              <a:off x="787157" y="497659"/>
              <a:ext cx="8512417" cy="690553"/>
            </a:xfrm>
            <a:prstGeom prst="rect">
              <a:avLst/>
            </a:prstGeom>
          </p:spPr>
          <p:txBody>
            <a:bodyPr lIns="0" tIns="0" rIns="0" bIns="0" rtlCol="0" anchor="t">
              <a:spAutoFit/>
            </a:bodyPr>
            <a:lstStyle/>
            <a:p>
              <a:pPr algn="ctr">
                <a:lnSpc>
                  <a:spcPts val="3200"/>
                </a:lnSpc>
              </a:pPr>
              <a:r>
                <a:rPr lang="en-US" sz="3600" b="1" dirty="0">
                  <a:solidFill>
                    <a:srgbClr val="3D420C"/>
                  </a:solidFill>
                </a:rPr>
                <a:t>ИЗМЕНЕНИЯ В </a:t>
              </a:r>
              <a:r>
                <a:rPr lang="ru-RU" sz="3600" b="1" dirty="0">
                  <a:solidFill>
                    <a:srgbClr val="3D420C"/>
                  </a:solidFill>
                </a:rPr>
                <a:t>ПОВЕД</a:t>
              </a:r>
              <a:r>
                <a:rPr lang="en-US" sz="3600" b="1" dirty="0">
                  <a:solidFill>
                    <a:srgbClr val="3D420C"/>
                  </a:solidFill>
                </a:rPr>
                <a:t>ЕНИИ</a:t>
              </a:r>
              <a:r>
                <a:rPr lang="ru-RU" sz="3600" b="1" dirty="0">
                  <a:solidFill>
                    <a:srgbClr val="3D420C"/>
                  </a:solidFill>
                </a:rPr>
                <a:t>?</a:t>
              </a:r>
              <a:endParaRPr lang="en-US" sz="3600" b="1" dirty="0">
                <a:solidFill>
                  <a:srgbClr val="3D420C"/>
                </a:solidFill>
              </a:endParaRPr>
            </a:p>
          </p:txBody>
        </p:sp>
      </p:grpSp>
      <p:grpSp>
        <p:nvGrpSpPr>
          <p:cNvPr id="32" name="Group 2">
            <a:extLst>
              <a:ext uri="{FF2B5EF4-FFF2-40B4-BE49-F238E27FC236}">
                <a16:creationId xmlns:a16="http://schemas.microsoft.com/office/drawing/2014/main" id="{21FF7EB2-4794-466F-8739-A47CCEEFDB71}"/>
              </a:ext>
            </a:extLst>
          </p:cNvPr>
          <p:cNvGrpSpPr/>
          <p:nvPr/>
        </p:nvGrpSpPr>
        <p:grpSpPr>
          <a:xfrm>
            <a:off x="9968510" y="3894340"/>
            <a:ext cx="7938490" cy="738664"/>
            <a:chOff x="0" y="203200"/>
            <a:chExt cx="10086730" cy="1312400"/>
          </a:xfrm>
        </p:grpSpPr>
        <p:grpSp>
          <p:nvGrpSpPr>
            <p:cNvPr id="33" name="Group 3">
              <a:extLst>
                <a:ext uri="{FF2B5EF4-FFF2-40B4-BE49-F238E27FC236}">
                  <a16:creationId xmlns:a16="http://schemas.microsoft.com/office/drawing/2014/main" id="{8333EAB3-49A4-4833-B138-A24F337E565E}"/>
                </a:ext>
              </a:extLst>
            </p:cNvPr>
            <p:cNvGrpSpPr/>
            <p:nvPr/>
          </p:nvGrpSpPr>
          <p:grpSpPr>
            <a:xfrm>
              <a:off x="0" y="203200"/>
              <a:ext cx="10086730" cy="1312400"/>
              <a:chOff x="0" y="347980"/>
              <a:chExt cx="17273519" cy="2247484"/>
            </a:xfrm>
          </p:grpSpPr>
          <p:sp>
            <p:nvSpPr>
              <p:cNvPr id="35" name="Freeform 4">
                <a:extLst>
                  <a:ext uri="{FF2B5EF4-FFF2-40B4-BE49-F238E27FC236}">
                    <a16:creationId xmlns:a16="http://schemas.microsoft.com/office/drawing/2014/main" id="{CF4D1E27-230C-4BA5-A40E-8106B642A32A}"/>
                  </a:ext>
                </a:extLst>
              </p:cNvPr>
              <p:cNvSpPr/>
              <p:nvPr/>
            </p:nvSpPr>
            <p:spPr>
              <a:xfrm>
                <a:off x="0" y="347980"/>
                <a:ext cx="17273519" cy="2247484"/>
              </a:xfrm>
              <a:custGeom>
                <a:avLst/>
                <a:gdLst/>
                <a:ahLst/>
                <a:cxnLst/>
                <a:rect l="l" t="t" r="r" b="b"/>
                <a:pathLst>
                  <a:path w="17273519" h="2595464">
                    <a:moveTo>
                      <a:pt x="0" y="0"/>
                    </a:moveTo>
                    <a:lnTo>
                      <a:pt x="0" y="2595464"/>
                    </a:lnTo>
                    <a:lnTo>
                      <a:pt x="17273519" y="2595464"/>
                    </a:lnTo>
                    <a:lnTo>
                      <a:pt x="17273519" y="0"/>
                    </a:lnTo>
                    <a:lnTo>
                      <a:pt x="0" y="0"/>
                    </a:lnTo>
                    <a:close/>
                    <a:moveTo>
                      <a:pt x="17212559" y="2534504"/>
                    </a:moveTo>
                    <a:lnTo>
                      <a:pt x="59690" y="2534504"/>
                    </a:lnTo>
                    <a:lnTo>
                      <a:pt x="59690" y="59690"/>
                    </a:lnTo>
                    <a:lnTo>
                      <a:pt x="17212559" y="59690"/>
                    </a:lnTo>
                    <a:lnTo>
                      <a:pt x="17212559" y="2534504"/>
                    </a:lnTo>
                    <a:close/>
                  </a:path>
                </a:pathLst>
              </a:custGeom>
              <a:solidFill>
                <a:srgbClr val="3D420C"/>
              </a:solidFill>
            </p:spPr>
          </p:sp>
        </p:grpSp>
        <p:sp>
          <p:nvSpPr>
            <p:cNvPr id="34" name="TextBox 5">
              <a:extLst>
                <a:ext uri="{FF2B5EF4-FFF2-40B4-BE49-F238E27FC236}">
                  <a16:creationId xmlns:a16="http://schemas.microsoft.com/office/drawing/2014/main" id="{2D323AA5-BC63-497E-8875-2750FE69AC95}"/>
                </a:ext>
              </a:extLst>
            </p:cNvPr>
            <p:cNvSpPr txBox="1"/>
            <p:nvPr/>
          </p:nvSpPr>
          <p:spPr>
            <a:xfrm>
              <a:off x="90871" y="503544"/>
              <a:ext cx="9904988" cy="572891"/>
            </a:xfrm>
            <a:prstGeom prst="rect">
              <a:avLst/>
            </a:prstGeom>
          </p:spPr>
          <p:txBody>
            <a:bodyPr wrap="square" lIns="0" tIns="0" rIns="0" bIns="0" rtlCol="0" anchor="t">
              <a:spAutoFit/>
            </a:bodyPr>
            <a:lstStyle/>
            <a:p>
              <a:pPr algn="ctr">
                <a:lnSpc>
                  <a:spcPts val="3200"/>
                </a:lnSpc>
              </a:pPr>
              <a:r>
                <a:rPr lang="ru-RU" sz="3600" b="1" dirty="0">
                  <a:solidFill>
                    <a:srgbClr val="3D420C"/>
                  </a:solidFill>
                </a:rPr>
                <a:t>ФИЗИЧЕСКИЕ ИЗМЕНЕНИЯ?</a:t>
              </a:r>
              <a:endParaRPr lang="en-US" sz="3600" b="1" dirty="0">
                <a:solidFill>
                  <a:srgbClr val="3D420C"/>
                </a:solidFill>
              </a:endParaRPr>
            </a:p>
          </p:txBody>
        </p:sp>
      </p:grpSp>
      <p:pic>
        <p:nvPicPr>
          <p:cNvPr id="3" name="Picture 2" descr="A picture containing outdoor, grass, person, field&#10;&#10;Description automatically generated">
            <a:extLst>
              <a:ext uri="{FF2B5EF4-FFF2-40B4-BE49-F238E27FC236}">
                <a16:creationId xmlns:a16="http://schemas.microsoft.com/office/drawing/2014/main" id="{D8D1F180-F325-4FB9-B107-67DDCDD2E4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2831" y="-219634"/>
            <a:ext cx="5965169" cy="3969548"/>
          </a:xfrm>
          <a:prstGeom prst="rect">
            <a:avLst/>
          </a:prstGeom>
        </p:spPr>
      </p:pic>
      <p:sp>
        <p:nvSpPr>
          <p:cNvPr id="16" name="Rectangle 15">
            <a:extLst>
              <a:ext uri="{FF2B5EF4-FFF2-40B4-BE49-F238E27FC236}">
                <a16:creationId xmlns:a16="http://schemas.microsoft.com/office/drawing/2014/main" id="{1B4A7488-FE81-419D-AE64-24ACB97473B0}"/>
              </a:ext>
            </a:extLst>
          </p:cNvPr>
          <p:cNvSpPr/>
          <p:nvPr/>
        </p:nvSpPr>
        <p:spPr>
          <a:xfrm>
            <a:off x="558634" y="9372176"/>
            <a:ext cx="17170732" cy="954107"/>
          </a:xfrm>
          <a:prstGeom prst="rect">
            <a:avLst/>
          </a:prstGeom>
        </p:spPr>
        <p:txBody>
          <a:bodyPr wrap="square">
            <a:spAutoFit/>
          </a:bodyPr>
          <a:lstStyle/>
          <a:p>
            <a:pPr algn="ctr"/>
            <a:r>
              <a:rPr lang="en-US" sz="2800" b="1" dirty="0" err="1"/>
              <a:t>Помните</a:t>
            </a:r>
            <a:r>
              <a:rPr lang="en-US" sz="2800" b="1" dirty="0"/>
              <a:t>: </a:t>
            </a:r>
            <a:r>
              <a:rPr lang="en-US" sz="2800" b="1" dirty="0" err="1"/>
              <a:t>то</a:t>
            </a:r>
            <a:r>
              <a:rPr lang="en-US" sz="2800" b="1" dirty="0"/>
              <a:t>, </a:t>
            </a:r>
            <a:r>
              <a:rPr lang="en-US" sz="2800" b="1" dirty="0" err="1"/>
              <a:t>что</a:t>
            </a:r>
            <a:r>
              <a:rPr lang="en-US" sz="2800" b="1" dirty="0"/>
              <a:t> </a:t>
            </a:r>
            <a:r>
              <a:rPr lang="en-US" sz="2800" b="1" dirty="0" err="1"/>
              <a:t>вы</a:t>
            </a:r>
            <a:r>
              <a:rPr lang="en-US" sz="2800" b="1" dirty="0"/>
              <a:t> </a:t>
            </a:r>
            <a:r>
              <a:rPr lang="en-US" sz="2800" b="1" dirty="0" err="1"/>
              <a:t>заметили</a:t>
            </a:r>
            <a:r>
              <a:rPr lang="en-US" sz="2800" b="1" dirty="0"/>
              <a:t> </a:t>
            </a:r>
            <a:r>
              <a:rPr lang="en-US" sz="2800" b="1" dirty="0" err="1"/>
              <a:t>одно</a:t>
            </a:r>
            <a:r>
              <a:rPr lang="en-US" sz="2800" b="1" dirty="0"/>
              <a:t> </a:t>
            </a:r>
            <a:r>
              <a:rPr lang="en-US" sz="2800" b="1" dirty="0" err="1"/>
              <a:t>или</a:t>
            </a:r>
            <a:r>
              <a:rPr lang="en-US" sz="2800" b="1" dirty="0"/>
              <a:t> </a:t>
            </a:r>
            <a:r>
              <a:rPr lang="en-US" sz="2800" b="1" dirty="0" err="1"/>
              <a:t>несколько</a:t>
            </a:r>
            <a:r>
              <a:rPr lang="en-US" sz="2800" b="1" dirty="0"/>
              <a:t> </a:t>
            </a:r>
            <a:r>
              <a:rPr lang="en-US" sz="2800" b="1" dirty="0" err="1"/>
              <a:t>из</a:t>
            </a:r>
            <a:r>
              <a:rPr lang="en-US" sz="2800" b="1" dirty="0"/>
              <a:t> </a:t>
            </a:r>
            <a:r>
              <a:rPr lang="en-US" sz="2800" b="1" dirty="0" err="1"/>
              <a:t>этих</a:t>
            </a:r>
            <a:r>
              <a:rPr lang="en-US" sz="2800" b="1" dirty="0"/>
              <a:t> </a:t>
            </a:r>
            <a:r>
              <a:rPr lang="en-US" sz="2800" b="1" dirty="0" err="1"/>
              <a:t>изменений</a:t>
            </a:r>
            <a:r>
              <a:rPr lang="en-US" sz="2800" b="1" dirty="0"/>
              <a:t>, </a:t>
            </a:r>
            <a:r>
              <a:rPr lang="en-US" sz="2800" b="1" dirty="0" err="1"/>
              <a:t>не</a:t>
            </a:r>
            <a:r>
              <a:rPr lang="en-US" sz="2800" b="1" dirty="0"/>
              <a:t> </a:t>
            </a:r>
            <a:r>
              <a:rPr lang="en-US" sz="2800" b="1" dirty="0" err="1"/>
              <a:t>означает</a:t>
            </a:r>
            <a:r>
              <a:rPr lang="en-US" sz="2800" b="1" dirty="0"/>
              <a:t>, </a:t>
            </a:r>
            <a:r>
              <a:rPr lang="en-US" sz="2800" b="1" dirty="0" err="1"/>
              <a:t>что</a:t>
            </a:r>
            <a:r>
              <a:rPr lang="en-US" sz="2800" b="1" dirty="0"/>
              <a:t> у </a:t>
            </a:r>
            <a:r>
              <a:rPr lang="en-US" sz="2800" b="1" dirty="0" err="1"/>
              <a:t>вашего</a:t>
            </a:r>
            <a:r>
              <a:rPr lang="en-US" sz="2800" b="1" dirty="0"/>
              <a:t> </a:t>
            </a:r>
            <a:r>
              <a:rPr lang="en-US" sz="2800" b="1" dirty="0" err="1"/>
              <a:t>ребенка</a:t>
            </a:r>
            <a:r>
              <a:rPr lang="en-US" sz="2800" b="1" dirty="0"/>
              <a:t> </a:t>
            </a:r>
            <a:r>
              <a:rPr lang="en-US" sz="2800" b="1" dirty="0" err="1"/>
              <a:t>или</a:t>
            </a:r>
            <a:r>
              <a:rPr lang="en-US" sz="2800" b="1" dirty="0"/>
              <a:t> </a:t>
            </a:r>
            <a:r>
              <a:rPr lang="en-US" sz="2800" b="1" dirty="0" err="1"/>
              <a:t>подростка</a:t>
            </a:r>
            <a:r>
              <a:rPr lang="en-US" sz="2800" b="1" dirty="0"/>
              <a:t> </a:t>
            </a:r>
            <a:r>
              <a:rPr lang="en-US" sz="2800" b="1" dirty="0" err="1"/>
              <a:t>есть</a:t>
            </a:r>
            <a:r>
              <a:rPr lang="en-US" sz="2800" b="1" dirty="0"/>
              <a:t> </a:t>
            </a:r>
            <a:r>
              <a:rPr lang="en-US" sz="2800" b="1" dirty="0" err="1"/>
              <a:t>проблемы</a:t>
            </a:r>
            <a:r>
              <a:rPr lang="en-US" sz="2800" b="1" dirty="0"/>
              <a:t> с </a:t>
            </a:r>
            <a:r>
              <a:rPr lang="en-US" sz="2800" b="1" dirty="0" err="1"/>
              <a:t>психическим</a:t>
            </a:r>
            <a:r>
              <a:rPr lang="en-US" sz="2800" b="1" dirty="0"/>
              <a:t> </a:t>
            </a:r>
            <a:r>
              <a:rPr lang="en-US" sz="2800" b="1" dirty="0" err="1"/>
              <a:t>здоровьем</a:t>
            </a:r>
            <a:r>
              <a:rPr lang="en-US" sz="2800" b="1" dirty="0"/>
              <a:t>.</a:t>
            </a:r>
          </a:p>
        </p:txBody>
      </p:sp>
    </p:spTree>
    <p:extLst>
      <p:ext uri="{BB962C8B-B14F-4D97-AF65-F5344CB8AC3E}">
        <p14:creationId xmlns:p14="http://schemas.microsoft.com/office/powerpoint/2010/main" val="29625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75971" y="390843"/>
            <a:ext cx="12284682" cy="641201"/>
          </a:xfrm>
          <a:prstGeom prst="rect">
            <a:avLst/>
          </a:prstGeom>
        </p:spPr>
        <p:txBody>
          <a:bodyPr lIns="0" tIns="0" rIns="0" bIns="0" rtlCol="0" anchor="t">
            <a:spAutoFit/>
          </a:bodyPr>
          <a:lstStyle/>
          <a:p>
            <a:pPr algn="ctr">
              <a:lnSpc>
                <a:spcPts val="4955"/>
              </a:lnSpc>
            </a:pPr>
            <a:r>
              <a:rPr lang="en-US" sz="4200" spc="243" dirty="0">
                <a:solidFill>
                  <a:srgbClr val="189F87"/>
                </a:solidFill>
                <a:latin typeface="Open Sans Light Bold"/>
              </a:rPr>
              <a:t>КАК ПОМОЧЬ  СЕБЕ И РЕБЕНКУ</a:t>
            </a:r>
            <a:r>
              <a:rPr lang="ru-RU" sz="4200" spc="243" dirty="0">
                <a:solidFill>
                  <a:srgbClr val="189F87"/>
                </a:solidFill>
                <a:latin typeface="Open Sans Light Bold"/>
              </a:rPr>
              <a:t>?</a:t>
            </a:r>
            <a:endParaRPr lang="en-US" sz="4200" spc="243" dirty="0">
              <a:solidFill>
                <a:srgbClr val="189F87"/>
              </a:solidFill>
              <a:latin typeface="Open Sans Light Bold"/>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8" name="Прямоугольник 17"/>
          <p:cNvSpPr/>
          <p:nvPr/>
        </p:nvSpPr>
        <p:spPr>
          <a:xfrm>
            <a:off x="381000" y="1815134"/>
            <a:ext cx="12039600" cy="2308324"/>
          </a:xfrm>
          <a:prstGeom prst="rect">
            <a:avLst/>
          </a:prstGeom>
        </p:spPr>
        <p:txBody>
          <a:bodyPr wrap="square">
            <a:spAutoFit/>
          </a:bodyPr>
          <a:lstStyle/>
          <a:p>
            <a:r>
              <a:rPr lang="ru-RU" sz="3600" b="1" dirty="0">
                <a:solidFill>
                  <a:srgbClr val="00B0F0"/>
                </a:solidFill>
              </a:rPr>
              <a:t>Есть много способов помочь вашему ребенку достичь хорошего психического здоровья. </a:t>
            </a:r>
            <a:endParaRPr lang="en-US" sz="3600" b="1" dirty="0">
              <a:solidFill>
                <a:srgbClr val="00B0F0"/>
              </a:solidFill>
            </a:endParaRPr>
          </a:p>
          <a:p>
            <a:r>
              <a:rPr lang="ru-RU" sz="3600" b="1" dirty="0">
                <a:solidFill>
                  <a:srgbClr val="00B0F0"/>
                </a:solidFill>
              </a:rPr>
              <a:t>Одно из них - поделиться своими опасениями с врачом или психологом. </a:t>
            </a:r>
          </a:p>
        </p:txBody>
      </p:sp>
      <p:sp>
        <p:nvSpPr>
          <p:cNvPr id="20" name="Прямоугольник 17">
            <a:extLst>
              <a:ext uri="{FF2B5EF4-FFF2-40B4-BE49-F238E27FC236}">
                <a16:creationId xmlns:a16="http://schemas.microsoft.com/office/drawing/2014/main" id="{08245E24-4901-4AF3-8C6E-2CFB2B5AF5BF}"/>
              </a:ext>
            </a:extLst>
          </p:cNvPr>
          <p:cNvSpPr/>
          <p:nvPr/>
        </p:nvSpPr>
        <p:spPr>
          <a:xfrm>
            <a:off x="603680" y="4651190"/>
            <a:ext cx="17221200" cy="4893647"/>
          </a:xfrm>
          <a:prstGeom prst="rect">
            <a:avLst/>
          </a:prstGeom>
        </p:spPr>
        <p:txBody>
          <a:bodyPr wrap="square">
            <a:spAutoFit/>
          </a:bodyPr>
          <a:lstStyle/>
          <a:p>
            <a:pPr>
              <a:spcBef>
                <a:spcPts val="600"/>
              </a:spcBef>
              <a:spcAft>
                <a:spcPts val="600"/>
              </a:spcAft>
            </a:pPr>
            <a:r>
              <a:rPr lang="ru-RU" sz="4000" b="1" dirty="0">
                <a:solidFill>
                  <a:srgbClr val="0070C0"/>
                </a:solidFill>
              </a:rPr>
              <a:t>Поговорите с врачом или психологом:</a:t>
            </a:r>
          </a:p>
          <a:p>
            <a:pPr marL="457200" indent="-457200">
              <a:spcBef>
                <a:spcPts val="600"/>
              </a:spcBef>
              <a:spcAft>
                <a:spcPts val="600"/>
              </a:spcAft>
              <a:buFont typeface="Wingdings" panose="05000000000000000000" pitchFamily="2" charset="2"/>
              <a:buChar char="ü"/>
            </a:pPr>
            <a:r>
              <a:rPr lang="ru-RU" sz="3200" b="1" dirty="0"/>
              <a:t>если нарушения длятся какое-то время или мешают вашему ребенку нормально функционировать</a:t>
            </a:r>
          </a:p>
          <a:p>
            <a:pPr marL="457200" indent="-457200">
              <a:spcBef>
                <a:spcPts val="600"/>
              </a:spcBef>
              <a:spcAft>
                <a:spcPts val="600"/>
              </a:spcAft>
              <a:buFont typeface="Wingdings" panose="05000000000000000000" pitchFamily="2" charset="2"/>
              <a:buChar char="ü"/>
            </a:pPr>
            <a:r>
              <a:rPr lang="ru-RU" sz="3200" b="1" dirty="0"/>
              <a:t>если вас беспокоит эмоциональное и психическое здоровье вашего ребенка</a:t>
            </a:r>
          </a:p>
          <a:p>
            <a:pPr marL="457200" indent="-457200">
              <a:spcBef>
                <a:spcPts val="600"/>
              </a:spcBef>
              <a:spcAft>
                <a:spcPts val="600"/>
              </a:spcAft>
              <a:buFont typeface="Wingdings" panose="05000000000000000000" pitchFamily="2" charset="2"/>
              <a:buChar char="ü"/>
            </a:pPr>
            <a:r>
              <a:rPr lang="ru-RU" sz="3200" b="1" dirty="0"/>
              <a:t>о поведенческом развитии и эмоциональном здоровье вашего ребенка при каждом посещении врача</a:t>
            </a:r>
          </a:p>
          <a:p>
            <a:pPr marL="457200" indent="-457200">
              <a:spcBef>
                <a:spcPts val="600"/>
              </a:spcBef>
              <a:spcAft>
                <a:spcPts val="600"/>
              </a:spcAft>
              <a:buFont typeface="Wingdings" panose="05000000000000000000" pitchFamily="2" charset="2"/>
              <a:buChar char="ü"/>
            </a:pPr>
            <a:r>
              <a:rPr lang="ru-RU" sz="3600" b="1" dirty="0">
                <a:solidFill>
                  <a:srgbClr val="C00000"/>
                </a:solidFill>
              </a:rPr>
              <a:t>Если ваш ребенок или подросток говорит о самоубийстве или причинении себе вреда, немедленно сообщите врачу или психологу.</a:t>
            </a:r>
          </a:p>
        </p:txBody>
      </p:sp>
      <p:pic>
        <p:nvPicPr>
          <p:cNvPr id="21" name="Picture 20">
            <a:extLst>
              <a:ext uri="{FF2B5EF4-FFF2-40B4-BE49-F238E27FC236}">
                <a16:creationId xmlns:a16="http://schemas.microsoft.com/office/drawing/2014/main" id="{CD2B5A4B-9C03-4B47-9F42-F5362CA53AF0}"/>
              </a:ext>
            </a:extLst>
          </p:cNvPr>
          <p:cNvPicPr>
            <a:picLocks noChangeAspect="1"/>
          </p:cNvPicPr>
          <p:nvPr/>
        </p:nvPicPr>
        <p:blipFill>
          <a:blip r:embed="rId3"/>
          <a:stretch>
            <a:fillRect/>
          </a:stretch>
        </p:blipFill>
        <p:spPr>
          <a:xfrm>
            <a:off x="12649200" y="-91704"/>
            <a:ext cx="5761607" cy="368742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13953" y="254476"/>
            <a:ext cx="12284682" cy="641201"/>
          </a:xfrm>
          <a:prstGeom prst="rect">
            <a:avLst/>
          </a:prstGeom>
        </p:spPr>
        <p:txBody>
          <a:bodyPr lIns="0" tIns="0" rIns="0" bIns="0" rtlCol="0" anchor="t">
            <a:spAutoFit/>
          </a:bodyPr>
          <a:lstStyle/>
          <a:p>
            <a:pPr>
              <a:lnSpc>
                <a:spcPts val="4955"/>
              </a:lnSpc>
            </a:pPr>
            <a:r>
              <a:rPr lang="en-US" sz="4200" spc="243" dirty="0">
                <a:solidFill>
                  <a:srgbClr val="189F87"/>
                </a:solidFill>
                <a:latin typeface="Open Sans Light Bold"/>
              </a:rPr>
              <a:t>КАК ПОМОЧЬ  СЕБЕ И РЕБЕНКУ?</a:t>
            </a: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a:solidFill>
                  <a:srgbClr val="FFFFFF"/>
                </a:solidFill>
                <a:latin typeface="Raleway"/>
              </a:rPr>
              <a:t>UED | Profile</a:t>
            </a:r>
          </a:p>
        </p:txBody>
      </p:sp>
      <p:sp>
        <p:nvSpPr>
          <p:cNvPr id="17" name="TextBox 17"/>
          <p:cNvSpPr txBox="1"/>
          <p:nvPr/>
        </p:nvSpPr>
        <p:spPr>
          <a:xfrm>
            <a:off x="340277" y="1112997"/>
            <a:ext cx="11654693" cy="1477328"/>
          </a:xfrm>
          <a:prstGeom prst="rect">
            <a:avLst/>
          </a:prstGeom>
        </p:spPr>
        <p:txBody>
          <a:bodyPr wrap="square" lIns="0" tIns="0" rIns="0" bIns="0" rtlCol="0" anchor="t">
            <a:spAutoFit/>
          </a:bodyPr>
          <a:lstStyle/>
          <a:p>
            <a:r>
              <a:rPr lang="en-US" sz="3200" b="1" dirty="0" err="1">
                <a:ea typeface="Open Sans Light" charset="0"/>
                <a:cs typeface="Open Sans Light" charset="0"/>
              </a:rPr>
              <a:t>Веб-сайт</a:t>
            </a:r>
            <a:r>
              <a:rPr lang="en-US" sz="3200" b="1" dirty="0">
                <a:ea typeface="Open Sans Light" charset="0"/>
                <a:cs typeface="Open Sans Light" charset="0"/>
              </a:rPr>
              <a:t> </a:t>
            </a:r>
            <a:r>
              <a:rPr lang="en-US" sz="3200" b="1" dirty="0" err="1">
                <a:ea typeface="Open Sans Light" charset="0"/>
                <a:cs typeface="Open Sans Light" charset="0"/>
              </a:rPr>
              <a:t>для</a:t>
            </a:r>
            <a:r>
              <a:rPr lang="en-US" sz="3200" b="1" dirty="0">
                <a:ea typeface="Open Sans Light" charset="0"/>
                <a:cs typeface="Open Sans Light" charset="0"/>
              </a:rPr>
              <a:t> </a:t>
            </a:r>
            <a:r>
              <a:rPr lang="en-US" sz="3200" b="1" dirty="0" err="1">
                <a:ea typeface="Open Sans Light" charset="0"/>
                <a:cs typeface="Open Sans Light" charset="0"/>
              </a:rPr>
              <a:t>получения</a:t>
            </a:r>
            <a:r>
              <a:rPr lang="en-US" sz="3200" b="1" dirty="0">
                <a:ea typeface="Open Sans Light" charset="0"/>
                <a:cs typeface="Open Sans Light" charset="0"/>
              </a:rPr>
              <a:t> </a:t>
            </a:r>
            <a:r>
              <a:rPr lang="ru-RU" sz="3200" b="1" dirty="0">
                <a:ea typeface="Open Sans Light" charset="0"/>
                <a:cs typeface="Open Sans Light" charset="0"/>
              </a:rPr>
              <a:t>бесплатной </a:t>
            </a:r>
            <a:r>
              <a:rPr lang="en-US" sz="3200" b="1" dirty="0" err="1">
                <a:ea typeface="Open Sans Light" charset="0"/>
                <a:cs typeface="Open Sans Light" charset="0"/>
              </a:rPr>
              <a:t>психологической</a:t>
            </a:r>
            <a:r>
              <a:rPr lang="en-US" sz="3200" b="1" dirty="0">
                <a:ea typeface="Open Sans Light" charset="0"/>
                <a:cs typeface="Open Sans Light" charset="0"/>
              </a:rPr>
              <a:t> </a:t>
            </a:r>
            <a:r>
              <a:rPr lang="en-US" sz="3200" b="1" dirty="0" err="1">
                <a:ea typeface="Open Sans Light" charset="0"/>
                <a:cs typeface="Open Sans Light" charset="0"/>
              </a:rPr>
              <a:t>помощи</a:t>
            </a:r>
            <a:r>
              <a:rPr lang="en-US" sz="3200" b="1" dirty="0">
                <a:ea typeface="Open Sans Light" charset="0"/>
                <a:cs typeface="Open Sans Light" charset="0"/>
              </a:rPr>
              <a:t> </a:t>
            </a:r>
            <a:endParaRPr lang="ru-RU" sz="3200" b="1" dirty="0">
              <a:ea typeface="Open Sans Light" charset="0"/>
              <a:cs typeface="Open Sans Light" charset="0"/>
            </a:endParaRPr>
          </a:p>
          <a:p>
            <a:r>
              <a:rPr lang="en-US" sz="3200" b="1" dirty="0">
                <a:ea typeface="Open Sans Light" charset="0"/>
                <a:cs typeface="Open Sans Light" charset="0"/>
              </a:rPr>
              <a:t>(</a:t>
            </a:r>
            <a:r>
              <a:rPr lang="en-US" sz="3200" b="1" dirty="0" err="1">
                <a:ea typeface="Open Sans Light" charset="0"/>
                <a:cs typeface="Open Sans Light" charset="0"/>
              </a:rPr>
              <a:t>информация</a:t>
            </a:r>
            <a:r>
              <a:rPr lang="en-US" sz="3200" b="1" dirty="0">
                <a:ea typeface="Open Sans Light" charset="0"/>
                <a:cs typeface="Open Sans Light" charset="0"/>
              </a:rPr>
              <a:t> и </a:t>
            </a:r>
            <a:r>
              <a:rPr lang="en-US" sz="3200" b="1" dirty="0" err="1">
                <a:ea typeface="Open Sans Light" charset="0"/>
                <a:cs typeface="Open Sans Light" charset="0"/>
              </a:rPr>
              <a:t>индивидуальные</a:t>
            </a:r>
            <a:r>
              <a:rPr lang="en-US" sz="3200" b="1" dirty="0">
                <a:ea typeface="Open Sans Light" charset="0"/>
                <a:cs typeface="Open Sans Light" charset="0"/>
              </a:rPr>
              <a:t>  </a:t>
            </a:r>
            <a:r>
              <a:rPr lang="en-US" sz="3200" b="1" dirty="0" err="1">
                <a:ea typeface="Open Sans Light" charset="0"/>
                <a:cs typeface="Open Sans Light" charset="0"/>
              </a:rPr>
              <a:t>онлайн</a:t>
            </a:r>
            <a:r>
              <a:rPr lang="en-US" sz="3200" b="1" dirty="0">
                <a:ea typeface="Open Sans Light" charset="0"/>
                <a:cs typeface="Open Sans Light" charset="0"/>
              </a:rPr>
              <a:t> </a:t>
            </a:r>
            <a:r>
              <a:rPr lang="en-US" sz="3200" b="1" dirty="0" err="1">
                <a:ea typeface="Open Sans Light" charset="0"/>
                <a:cs typeface="Open Sans Light" charset="0"/>
              </a:rPr>
              <a:t>консультации</a:t>
            </a:r>
            <a:r>
              <a:rPr lang="en-US" sz="3200" b="1" dirty="0">
                <a:ea typeface="Open Sans Light" charset="0"/>
                <a:cs typeface="Open Sans Light" charset="0"/>
              </a:rPr>
              <a:t> </a:t>
            </a:r>
            <a:r>
              <a:rPr lang="en-US" sz="3200" b="1" dirty="0" err="1">
                <a:ea typeface="Open Sans Light" charset="0"/>
                <a:cs typeface="Open Sans Light" charset="0"/>
              </a:rPr>
              <a:t>специалистов</a:t>
            </a:r>
            <a:r>
              <a:rPr lang="en-US" sz="3200" b="1" dirty="0">
                <a:ea typeface="Open Sans Light" charset="0"/>
                <a:cs typeface="Open Sans Light" charset="0"/>
              </a:rPr>
              <a:t>) </a:t>
            </a:r>
          </a:p>
        </p:txBody>
      </p:sp>
      <p:sp>
        <p:nvSpPr>
          <p:cNvPr id="18" name="Прямоугольник 17"/>
          <p:cNvSpPr/>
          <p:nvPr/>
        </p:nvSpPr>
        <p:spPr>
          <a:xfrm>
            <a:off x="313953" y="3924300"/>
            <a:ext cx="14079534" cy="5909310"/>
          </a:xfrm>
          <a:prstGeom prst="rect">
            <a:avLst/>
          </a:prstGeom>
        </p:spPr>
        <p:txBody>
          <a:bodyPr wrap="square">
            <a:spAutoFit/>
          </a:bodyPr>
          <a:lstStyle/>
          <a:p>
            <a:pPr>
              <a:spcBef>
                <a:spcPts val="100"/>
              </a:spcBef>
              <a:spcAft>
                <a:spcPts val="100"/>
              </a:spcAft>
            </a:pPr>
            <a:r>
              <a:rPr lang="ru-RU" sz="3200" b="1" dirty="0"/>
              <a:t>КАК ПОЛЬЗОВАТЬСЯ ВЕБ-САЙТОМ:</a:t>
            </a:r>
            <a:endParaRPr lang="en-US" sz="3200" b="1" dirty="0"/>
          </a:p>
          <a:p>
            <a:pPr>
              <a:spcBef>
                <a:spcPts val="100"/>
              </a:spcBef>
              <a:spcAft>
                <a:spcPts val="100"/>
              </a:spcAft>
            </a:pPr>
            <a:endParaRPr lang="en-US" sz="1600" b="1" dirty="0"/>
          </a:p>
          <a:p>
            <a:pPr>
              <a:spcBef>
                <a:spcPts val="100"/>
              </a:spcBef>
              <a:spcAft>
                <a:spcPts val="100"/>
              </a:spcAft>
            </a:pPr>
            <a:r>
              <a:rPr lang="ru-RU" sz="3200" dirty="0"/>
              <a:t>1. Зайти на один из шести разделов сайта </a:t>
            </a:r>
            <a:r>
              <a:rPr lang="en-US" sz="3200" dirty="0"/>
              <a:t>(</a:t>
            </a:r>
            <a:r>
              <a:rPr lang="ru-RU" sz="3200" dirty="0"/>
              <a:t>«Детям и подросткам», «Пожилым людям», «Людям с ограниченными возможностями» и другие). </a:t>
            </a:r>
          </a:p>
          <a:p>
            <a:pPr>
              <a:spcBef>
                <a:spcPts val="100"/>
              </a:spcBef>
              <a:spcAft>
                <a:spcPts val="100"/>
              </a:spcAft>
            </a:pPr>
            <a:r>
              <a:rPr lang="ru-RU" sz="3200" dirty="0">
                <a:solidFill>
                  <a:srgbClr val="002060"/>
                </a:solidFill>
              </a:rPr>
              <a:t>2. Нажать на «Онлайн специалисты» (находится вверху справа). Появятся информация и фотографии специалистов. </a:t>
            </a:r>
          </a:p>
          <a:p>
            <a:pPr>
              <a:spcBef>
                <a:spcPts val="100"/>
              </a:spcBef>
              <a:spcAft>
                <a:spcPts val="100"/>
              </a:spcAft>
            </a:pPr>
            <a:r>
              <a:rPr lang="ru-RU" sz="3200" dirty="0"/>
              <a:t>3. Из списка с фотографиями выбрать специалиста и нажать на «Записаться». Появится окошко «Оставьте заявку». </a:t>
            </a:r>
          </a:p>
          <a:p>
            <a:pPr>
              <a:spcBef>
                <a:spcPts val="100"/>
              </a:spcBef>
              <a:spcAft>
                <a:spcPts val="100"/>
              </a:spcAft>
            </a:pPr>
            <a:r>
              <a:rPr lang="ru-RU" sz="3200" dirty="0">
                <a:solidFill>
                  <a:srgbClr val="002060"/>
                </a:solidFill>
              </a:rPr>
              <a:t>4. Заполнить заявку с указанием имени (можно анонимно), номера сотового телефона и электронной почты.</a:t>
            </a:r>
          </a:p>
          <a:p>
            <a:pPr>
              <a:spcBef>
                <a:spcPts val="100"/>
              </a:spcBef>
              <a:spcAft>
                <a:spcPts val="100"/>
              </a:spcAft>
            </a:pPr>
            <a:r>
              <a:rPr lang="ru-RU" sz="3200" dirty="0"/>
              <a:t>5. После подтверждения ждите смс с указанием даты, времени и ссылки на индивидуальную консультацию.</a:t>
            </a:r>
          </a:p>
        </p:txBody>
      </p:sp>
      <p:grpSp>
        <p:nvGrpSpPr>
          <p:cNvPr id="20" name="Group 19">
            <a:extLst>
              <a:ext uri="{FF2B5EF4-FFF2-40B4-BE49-F238E27FC236}">
                <a16:creationId xmlns:a16="http://schemas.microsoft.com/office/drawing/2014/main" id="{AA1249D7-23F3-4713-86AE-9EE2ACB0BEC8}"/>
              </a:ext>
            </a:extLst>
          </p:cNvPr>
          <p:cNvGrpSpPr/>
          <p:nvPr/>
        </p:nvGrpSpPr>
        <p:grpSpPr>
          <a:xfrm>
            <a:off x="11658600" y="120419"/>
            <a:ext cx="6553773" cy="4336258"/>
            <a:chOff x="6473253" y="3468950"/>
            <a:chExt cx="5631406" cy="3166120"/>
          </a:xfrm>
        </p:grpSpPr>
        <p:pic>
          <p:nvPicPr>
            <p:cNvPr id="21" name="Picture 3">
              <a:extLst>
                <a:ext uri="{FF2B5EF4-FFF2-40B4-BE49-F238E27FC236}">
                  <a16:creationId xmlns:a16="http://schemas.microsoft.com/office/drawing/2014/main" id="{DF991CA7-6FF7-4266-BF75-87016AF5B37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3253" y="3468950"/>
              <a:ext cx="5631406" cy="3166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a:extLst>
                <a:ext uri="{FF2B5EF4-FFF2-40B4-BE49-F238E27FC236}">
                  <a16:creationId xmlns:a16="http://schemas.microsoft.com/office/drawing/2014/main" id="{817E8FB4-85A8-442A-9439-BEC1B6C0A1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9232" y="4398278"/>
              <a:ext cx="2636929" cy="65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Заголовок 1">
            <a:extLst>
              <a:ext uri="{FF2B5EF4-FFF2-40B4-BE49-F238E27FC236}">
                <a16:creationId xmlns:a16="http://schemas.microsoft.com/office/drawing/2014/main" id="{A9A0AA74-812C-42FF-B099-801ACE97CEEF}"/>
              </a:ext>
            </a:extLst>
          </p:cNvPr>
          <p:cNvSpPr txBox="1">
            <a:spLocks/>
          </p:cNvSpPr>
          <p:nvPr/>
        </p:nvSpPr>
        <p:spPr>
          <a:xfrm>
            <a:off x="386072" y="2657126"/>
            <a:ext cx="9352077" cy="12847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spcBef>
                <a:spcPts val="0"/>
              </a:spcBef>
              <a:defRPr/>
            </a:pPr>
            <a:r>
              <a:rPr lang="ru-RU" sz="2400" b="1" dirty="0">
                <a:hlinkClick r:id="rId5"/>
              </a:rPr>
              <a:t>https://covid-19.mentalcenter.kz/</a:t>
            </a:r>
            <a:r>
              <a:rPr lang="ru-RU" sz="2400" b="1" dirty="0"/>
              <a:t> на казахском языке  </a:t>
            </a:r>
          </a:p>
          <a:p>
            <a:pPr>
              <a:lnSpc>
                <a:spcPct val="110000"/>
              </a:lnSpc>
              <a:spcBef>
                <a:spcPts val="0"/>
              </a:spcBef>
              <a:defRPr/>
            </a:pPr>
            <a:r>
              <a:rPr lang="ru-RU" sz="2400" b="1" dirty="0">
                <a:hlinkClick r:id="rId6"/>
              </a:rPr>
              <a:t>https://covid-19.mentalcenter.kz/ru/</a:t>
            </a:r>
            <a:r>
              <a:rPr lang="ru-RU" sz="2400" b="1" dirty="0"/>
              <a:t>  - на русском языке</a:t>
            </a:r>
          </a:p>
        </p:txBody>
      </p:sp>
      <p:pic>
        <p:nvPicPr>
          <p:cNvPr id="10" name="Picture 9">
            <a:extLst>
              <a:ext uri="{FF2B5EF4-FFF2-40B4-BE49-F238E27FC236}">
                <a16:creationId xmlns:a16="http://schemas.microsoft.com/office/drawing/2014/main" id="{6D664BC3-5A5D-4468-A940-CB0A90E80E7D}"/>
              </a:ext>
            </a:extLst>
          </p:cNvPr>
          <p:cNvPicPr>
            <a:picLocks noChangeAspect="1"/>
          </p:cNvPicPr>
          <p:nvPr/>
        </p:nvPicPr>
        <p:blipFill>
          <a:blip r:embed="rId7"/>
          <a:stretch>
            <a:fillRect/>
          </a:stretch>
        </p:blipFill>
        <p:spPr>
          <a:xfrm>
            <a:off x="14493293" y="5028031"/>
            <a:ext cx="3705225" cy="4591050"/>
          </a:xfrm>
          <a:prstGeom prst="rect">
            <a:avLst/>
          </a:prstGeom>
        </p:spPr>
      </p:pic>
    </p:spTree>
    <p:extLst>
      <p:ext uri="{BB962C8B-B14F-4D97-AF65-F5344CB8AC3E}">
        <p14:creationId xmlns:p14="http://schemas.microsoft.com/office/powerpoint/2010/main" val="618542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114800" y="242403"/>
            <a:ext cx="12284682" cy="663708"/>
          </a:xfrm>
          <a:prstGeom prst="rect">
            <a:avLst/>
          </a:prstGeom>
        </p:spPr>
        <p:txBody>
          <a:bodyPr lIns="0" tIns="0" rIns="0" bIns="0" rtlCol="0" anchor="t">
            <a:spAutoFit/>
          </a:bodyPr>
          <a:lstStyle/>
          <a:p>
            <a:pPr algn="ctr">
              <a:lnSpc>
                <a:spcPts val="4955"/>
              </a:lnSpc>
            </a:pPr>
            <a:r>
              <a:rPr lang="ru-RU" sz="5400" b="1" spc="243" dirty="0">
                <a:solidFill>
                  <a:srgbClr val="189F87"/>
                </a:solidFill>
              </a:rPr>
              <a:t>ПАМЯТКИ ВАМ В ПОМОЩЬ</a:t>
            </a:r>
            <a:endParaRPr lang="en-US" sz="5400" b="1" spc="243" dirty="0">
              <a:solidFill>
                <a:srgbClr val="189F87"/>
              </a:solidFill>
            </a:endParaRPr>
          </a:p>
        </p:txBody>
      </p:sp>
      <p:sp>
        <p:nvSpPr>
          <p:cNvPr id="3" name="TextBox 3"/>
          <p:cNvSpPr txBox="1"/>
          <p:nvPr/>
        </p:nvSpPr>
        <p:spPr>
          <a:xfrm>
            <a:off x="2019022" y="9650254"/>
            <a:ext cx="15805858" cy="382270"/>
          </a:xfrm>
          <a:prstGeom prst="rect">
            <a:avLst/>
          </a:prstGeom>
        </p:spPr>
        <p:txBody>
          <a:bodyPr lIns="0" tIns="0" rIns="0" bIns="0" rtlCol="0" anchor="t">
            <a:spAutoFit/>
          </a:bodyPr>
          <a:lstStyle/>
          <a:p>
            <a:pPr algn="r">
              <a:lnSpc>
                <a:spcPts val="3079"/>
              </a:lnSpc>
            </a:pPr>
            <a:r>
              <a:rPr lang="en-US" sz="2200" spc="175" dirty="0">
                <a:solidFill>
                  <a:srgbClr val="FFFFFF"/>
                </a:solidFill>
                <a:latin typeface="Raleway"/>
              </a:rPr>
              <a:t>UED | Profile</a:t>
            </a:r>
          </a:p>
        </p:txBody>
      </p:sp>
      <p:pic>
        <p:nvPicPr>
          <p:cNvPr id="6" name="Picture 5">
            <a:extLst>
              <a:ext uri="{FF2B5EF4-FFF2-40B4-BE49-F238E27FC236}">
                <a16:creationId xmlns:a16="http://schemas.microsoft.com/office/drawing/2014/main" id="{AEE34259-0C69-45F8-8387-44450FAD6305}"/>
              </a:ext>
            </a:extLst>
          </p:cNvPr>
          <p:cNvPicPr>
            <a:picLocks noChangeAspect="1"/>
          </p:cNvPicPr>
          <p:nvPr/>
        </p:nvPicPr>
        <p:blipFill>
          <a:blip r:embed="rId3"/>
          <a:stretch>
            <a:fillRect/>
          </a:stretch>
        </p:blipFill>
        <p:spPr>
          <a:xfrm>
            <a:off x="68980" y="0"/>
            <a:ext cx="4545770" cy="6353746"/>
          </a:xfrm>
          <a:prstGeom prst="rect">
            <a:avLst/>
          </a:prstGeom>
          <a:ln w="19050">
            <a:solidFill>
              <a:srgbClr val="00B050"/>
            </a:solidFill>
          </a:ln>
        </p:spPr>
      </p:pic>
      <p:pic>
        <p:nvPicPr>
          <p:cNvPr id="11" name="Picture 10">
            <a:extLst>
              <a:ext uri="{FF2B5EF4-FFF2-40B4-BE49-F238E27FC236}">
                <a16:creationId xmlns:a16="http://schemas.microsoft.com/office/drawing/2014/main" id="{3C60DEF1-DD07-47CA-8DB3-9D4CFD3723EA}"/>
              </a:ext>
            </a:extLst>
          </p:cNvPr>
          <p:cNvPicPr>
            <a:picLocks noChangeAspect="1"/>
          </p:cNvPicPr>
          <p:nvPr/>
        </p:nvPicPr>
        <p:blipFill>
          <a:blip r:embed="rId4"/>
          <a:stretch>
            <a:fillRect/>
          </a:stretch>
        </p:blipFill>
        <p:spPr>
          <a:xfrm>
            <a:off x="7016524" y="1089887"/>
            <a:ext cx="5157310" cy="6912113"/>
          </a:xfrm>
          <a:prstGeom prst="rect">
            <a:avLst/>
          </a:prstGeom>
          <a:ln w="19050">
            <a:solidFill>
              <a:schemeClr val="accent6">
                <a:lumMod val="75000"/>
              </a:schemeClr>
            </a:solidFill>
          </a:ln>
        </p:spPr>
      </p:pic>
      <p:pic>
        <p:nvPicPr>
          <p:cNvPr id="13" name="Picture 12">
            <a:extLst>
              <a:ext uri="{FF2B5EF4-FFF2-40B4-BE49-F238E27FC236}">
                <a16:creationId xmlns:a16="http://schemas.microsoft.com/office/drawing/2014/main" id="{790C2590-D373-428F-954D-6448443046AF}"/>
              </a:ext>
            </a:extLst>
          </p:cNvPr>
          <p:cNvPicPr>
            <a:picLocks noChangeAspect="1"/>
          </p:cNvPicPr>
          <p:nvPr/>
        </p:nvPicPr>
        <p:blipFill>
          <a:blip r:embed="rId5"/>
          <a:stretch>
            <a:fillRect/>
          </a:stretch>
        </p:blipFill>
        <p:spPr>
          <a:xfrm>
            <a:off x="2208829" y="3538911"/>
            <a:ext cx="4686892" cy="6493613"/>
          </a:xfrm>
          <a:prstGeom prst="rect">
            <a:avLst/>
          </a:prstGeom>
          <a:ln w="19050">
            <a:solidFill>
              <a:schemeClr val="accent4">
                <a:lumMod val="75000"/>
              </a:schemeClr>
            </a:solidFill>
          </a:ln>
        </p:spPr>
      </p:pic>
      <p:pic>
        <p:nvPicPr>
          <p:cNvPr id="12" name="Picture 11">
            <a:extLst>
              <a:ext uri="{FF2B5EF4-FFF2-40B4-BE49-F238E27FC236}">
                <a16:creationId xmlns:a16="http://schemas.microsoft.com/office/drawing/2014/main" id="{CF8EB2EF-B948-4893-9D08-3FA057088DAB}"/>
              </a:ext>
            </a:extLst>
          </p:cNvPr>
          <p:cNvPicPr>
            <a:picLocks noChangeAspect="1"/>
          </p:cNvPicPr>
          <p:nvPr/>
        </p:nvPicPr>
        <p:blipFill>
          <a:blip r:embed="rId6"/>
          <a:stretch>
            <a:fillRect/>
          </a:stretch>
        </p:blipFill>
        <p:spPr>
          <a:xfrm>
            <a:off x="13468639" y="1518260"/>
            <a:ext cx="4750381" cy="6589729"/>
          </a:xfrm>
          <a:prstGeom prst="rect">
            <a:avLst/>
          </a:prstGeom>
        </p:spPr>
      </p:pic>
      <p:pic>
        <p:nvPicPr>
          <p:cNvPr id="16" name="Picture 15">
            <a:extLst>
              <a:ext uri="{FF2B5EF4-FFF2-40B4-BE49-F238E27FC236}">
                <a16:creationId xmlns:a16="http://schemas.microsoft.com/office/drawing/2014/main" id="{8207B967-7EB6-43E5-99C6-A1F57A3BC6F7}"/>
              </a:ext>
            </a:extLst>
          </p:cNvPr>
          <p:cNvPicPr>
            <a:picLocks noChangeAspect="1"/>
          </p:cNvPicPr>
          <p:nvPr/>
        </p:nvPicPr>
        <p:blipFill>
          <a:blip r:embed="rId7"/>
          <a:stretch>
            <a:fillRect/>
          </a:stretch>
        </p:blipFill>
        <p:spPr>
          <a:xfrm>
            <a:off x="9144000" y="3740347"/>
            <a:ext cx="4686893" cy="6546653"/>
          </a:xfrm>
          <a:prstGeom prst="rect">
            <a:avLst/>
          </a:prstGeom>
          <a:ln w="19050">
            <a:solidFill>
              <a:schemeClr val="accent6">
                <a:lumMod val="75000"/>
              </a:schemeClr>
            </a:solidFill>
          </a:ln>
        </p:spPr>
      </p:pic>
    </p:spTree>
    <p:extLst>
      <p:ext uri="{BB962C8B-B14F-4D97-AF65-F5344CB8AC3E}">
        <p14:creationId xmlns:p14="http://schemas.microsoft.com/office/powerpoint/2010/main" val="293205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05000" y="2247900"/>
            <a:ext cx="14173200" cy="4689475"/>
          </a:xfrm>
        </p:spPr>
        <p:txBody>
          <a:bodyPr>
            <a:normAutofit fontScale="90000"/>
          </a:bodyPr>
          <a:lstStyle/>
          <a:p>
            <a:r>
              <a:rPr lang="ru-RU" sz="7000" b="1" dirty="0">
                <a:solidFill>
                  <a:srgbClr val="05856D"/>
                </a:solidFill>
                <a:latin typeface="+mn-lt"/>
                <a:ea typeface="Open Sans Light" charset="0"/>
                <a:cs typeface="Open Sans Light" charset="0"/>
              </a:rPr>
              <a:t>Спасибо за Ваше внимание!</a:t>
            </a:r>
            <a:br>
              <a:rPr lang="ru-RU" sz="7000" b="1" dirty="0">
                <a:solidFill>
                  <a:srgbClr val="05856D"/>
                </a:solidFill>
                <a:latin typeface="+mn-lt"/>
                <a:ea typeface="Open Sans Light" charset="0"/>
                <a:cs typeface="Open Sans Light" charset="0"/>
              </a:rPr>
            </a:br>
            <a:r>
              <a:rPr lang="ru-RU" sz="7000" b="1" dirty="0">
                <a:solidFill>
                  <a:srgbClr val="05856D"/>
                </a:solidFill>
                <a:latin typeface="+mn-lt"/>
                <a:ea typeface="Open Sans Light" charset="0"/>
                <a:cs typeface="Open Sans Light" charset="0"/>
              </a:rPr>
              <a:t>В случае вопросов и необходимости Вы можете связаться со мной по следующим контактным данным:</a:t>
            </a:r>
            <a:br>
              <a:rPr lang="ru-RU" sz="7000" b="1" dirty="0">
                <a:solidFill>
                  <a:srgbClr val="05856D"/>
                </a:solidFill>
                <a:latin typeface="+mn-lt"/>
                <a:ea typeface="Open Sans Light" charset="0"/>
                <a:cs typeface="Open Sans Light" charset="0"/>
              </a:rPr>
            </a:br>
            <a:r>
              <a:rPr lang="ru-RU" sz="7000" b="1" dirty="0" err="1" smtClean="0">
                <a:solidFill>
                  <a:srgbClr val="05856D"/>
                </a:solidFill>
                <a:latin typeface="+mn-lt"/>
                <a:ea typeface="Open Sans Light" charset="0"/>
                <a:cs typeface="Open Sans Light" charset="0"/>
              </a:rPr>
              <a:t>Галиева</a:t>
            </a:r>
            <a:r>
              <a:rPr lang="ru-RU" sz="7000" b="1" dirty="0" smtClean="0">
                <a:solidFill>
                  <a:srgbClr val="05856D"/>
                </a:solidFill>
                <a:latin typeface="+mn-lt"/>
                <a:ea typeface="Open Sans Light" charset="0"/>
                <a:cs typeface="Open Sans Light" charset="0"/>
              </a:rPr>
              <a:t> Ж.М.</a:t>
            </a:r>
            <a:r>
              <a:rPr lang="ru-RU" sz="7000" b="1" dirty="0">
                <a:solidFill>
                  <a:srgbClr val="05856D"/>
                </a:solidFill>
                <a:latin typeface="+mn-lt"/>
                <a:ea typeface="Open Sans Light" charset="0"/>
                <a:cs typeface="Open Sans Light" charset="0"/>
              </a:rPr>
              <a:t/>
            </a:r>
            <a:br>
              <a:rPr lang="ru-RU" sz="7000" b="1" dirty="0">
                <a:solidFill>
                  <a:srgbClr val="05856D"/>
                </a:solidFill>
                <a:latin typeface="+mn-lt"/>
                <a:ea typeface="Open Sans Light" charset="0"/>
                <a:cs typeface="Open Sans Light" charset="0"/>
              </a:rPr>
            </a:br>
            <a:r>
              <a:rPr lang="ru-RU" sz="7000" b="1" dirty="0">
                <a:solidFill>
                  <a:srgbClr val="05856D"/>
                </a:solidFill>
                <a:latin typeface="+mn-lt"/>
                <a:ea typeface="Open Sans Light" charset="0"/>
                <a:cs typeface="Open Sans Light" charset="0"/>
              </a:rPr>
              <a:t>педагог-психолог </a:t>
            </a:r>
            <a:r>
              <a:rPr lang="ru-RU" sz="7000" b="1" dirty="0" smtClean="0">
                <a:solidFill>
                  <a:srgbClr val="05856D"/>
                </a:solidFill>
                <a:latin typeface="+mn-lt"/>
                <a:ea typeface="Open Sans Light" charset="0"/>
                <a:cs typeface="Open Sans Light" charset="0"/>
              </a:rPr>
              <a:t>колледжа</a:t>
            </a:r>
            <a:r>
              <a:rPr lang="ru-RU" sz="7000" b="1" dirty="0">
                <a:solidFill>
                  <a:srgbClr val="05856D"/>
                </a:solidFill>
                <a:latin typeface="+mn-lt"/>
                <a:ea typeface="Open Sans Light" charset="0"/>
                <a:cs typeface="Open Sans Light" charset="0"/>
              </a:rPr>
              <a:t/>
            </a:r>
            <a:br>
              <a:rPr lang="ru-RU" sz="7000" b="1" dirty="0">
                <a:solidFill>
                  <a:srgbClr val="05856D"/>
                </a:solidFill>
                <a:latin typeface="+mn-lt"/>
                <a:ea typeface="Open Sans Light" charset="0"/>
                <a:cs typeface="Open Sans Light" charset="0"/>
              </a:rPr>
            </a:br>
            <a:r>
              <a:rPr lang="ru-RU" sz="7000" b="1" dirty="0">
                <a:solidFill>
                  <a:srgbClr val="05856D"/>
                </a:solidFill>
                <a:latin typeface="+mn-lt"/>
                <a:ea typeface="Open Sans Light" charset="0"/>
                <a:cs typeface="Open Sans Light" charset="0"/>
              </a:rPr>
              <a:t>тел. </a:t>
            </a:r>
            <a:r>
              <a:rPr lang="ru-RU" sz="7000" b="1" dirty="0" smtClean="0">
                <a:solidFill>
                  <a:srgbClr val="05856D"/>
                </a:solidFill>
                <a:latin typeface="+mn-lt"/>
                <a:ea typeface="Open Sans Light" charset="0"/>
                <a:cs typeface="Open Sans Light" charset="0"/>
              </a:rPr>
              <a:t>39-47-70</a:t>
            </a:r>
            <a:endParaRPr lang="ru-RU" sz="7000" b="1" dirty="0">
              <a:solidFill>
                <a:srgbClr val="05856D"/>
              </a:solidFill>
              <a:latin typeface="+mn-lt"/>
              <a:ea typeface="Open Sans Light" charset="0"/>
              <a:cs typeface="Open Sans Light" charset="0"/>
            </a:endParaRPr>
          </a:p>
        </p:txBody>
      </p:sp>
    </p:spTree>
    <p:extLst>
      <p:ext uri="{BB962C8B-B14F-4D97-AF65-F5344CB8AC3E}">
        <p14:creationId xmlns:p14="http://schemas.microsoft.com/office/powerpoint/2010/main" val="3318110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161295" y="190582"/>
            <a:ext cx="17965410" cy="830997"/>
          </a:xfrm>
          <a:prstGeom prst="rect">
            <a:avLst/>
          </a:prstGeom>
        </p:spPr>
        <p:txBody>
          <a:bodyPr wrap="square" lIns="0" tIns="0" rIns="0" bIns="0" rtlCol="0" anchor="t">
            <a:spAutoFit/>
          </a:bodyPr>
          <a:lstStyle/>
          <a:p>
            <a:pPr marL="0" lvl="0" indent="0" algn="ctr"/>
            <a:r>
              <a:rPr lang="en-US" sz="5400" b="1" dirty="0">
                <a:solidFill>
                  <a:srgbClr val="189F87"/>
                </a:solidFill>
                <a:latin typeface="+mj-lt"/>
                <a:ea typeface="Open Sans Light" charset="0"/>
                <a:cs typeface="Open Sans Light" charset="0"/>
              </a:rPr>
              <a:t>ЧТО</a:t>
            </a:r>
            <a:r>
              <a:rPr lang="en-US" sz="5400" b="1" u="none" dirty="0">
                <a:solidFill>
                  <a:srgbClr val="189F87"/>
                </a:solidFill>
                <a:latin typeface="+mj-lt"/>
                <a:ea typeface="Open Sans Light" charset="0"/>
                <a:cs typeface="Open Sans Light" charset="0"/>
              </a:rPr>
              <a:t> ТАКОЕ ПСИХИЧЕСКОЕ</a:t>
            </a:r>
            <a:r>
              <a:rPr lang="ru-RU" sz="5400" b="1" u="none" dirty="0">
                <a:solidFill>
                  <a:srgbClr val="189F87"/>
                </a:solidFill>
                <a:latin typeface="+mj-lt"/>
                <a:ea typeface="Open Sans Light" charset="0"/>
                <a:cs typeface="Open Sans Light" charset="0"/>
              </a:rPr>
              <a:t> </a:t>
            </a:r>
            <a:r>
              <a:rPr lang="en-US" sz="5400" b="1" u="none" dirty="0">
                <a:solidFill>
                  <a:srgbClr val="189F87"/>
                </a:solidFill>
                <a:latin typeface="+mj-lt"/>
                <a:ea typeface="Open Sans Light" charset="0"/>
                <a:cs typeface="Open Sans Light" charset="0"/>
              </a:rPr>
              <a:t>ЗДОРОВЬЕ?</a:t>
            </a:r>
          </a:p>
        </p:txBody>
      </p:sp>
      <p:sp>
        <p:nvSpPr>
          <p:cNvPr id="14" name="TextBox 14"/>
          <p:cNvSpPr txBox="1"/>
          <p:nvPr/>
        </p:nvSpPr>
        <p:spPr>
          <a:xfrm>
            <a:off x="1312985" y="8217193"/>
            <a:ext cx="15697200" cy="1231106"/>
          </a:xfrm>
          <a:prstGeom prst="rect">
            <a:avLst/>
          </a:prstGeom>
        </p:spPr>
        <p:txBody>
          <a:bodyPr wrap="square" lIns="0" tIns="0" rIns="0" bIns="0" rtlCol="0" anchor="t">
            <a:spAutoFit/>
          </a:bodyPr>
          <a:lstStyle/>
          <a:p>
            <a:pPr algn="ctr">
              <a:lnSpc>
                <a:spcPts val="4759"/>
              </a:lnSpc>
            </a:pPr>
            <a:r>
              <a:rPr lang="en-US" sz="4400" b="1" dirty="0" err="1">
                <a:solidFill>
                  <a:srgbClr val="0070C0"/>
                </a:solidFill>
                <a:cs typeface="Arial" pitchFamily="34" charset="0"/>
              </a:rPr>
              <a:t>Психическое</a:t>
            </a:r>
            <a:r>
              <a:rPr lang="en-US" sz="4400" dirty="0">
                <a:solidFill>
                  <a:srgbClr val="0070C0"/>
                </a:solidFill>
                <a:cs typeface="Arial" pitchFamily="34" charset="0"/>
              </a:rPr>
              <a:t> </a:t>
            </a:r>
            <a:r>
              <a:rPr lang="en-US" sz="4400" dirty="0" err="1">
                <a:solidFill>
                  <a:srgbClr val="0070C0"/>
                </a:solidFill>
                <a:cs typeface="Arial" pitchFamily="34" charset="0"/>
              </a:rPr>
              <a:t>здоровье</a:t>
            </a:r>
            <a:r>
              <a:rPr lang="en-US" sz="4400" dirty="0">
                <a:solidFill>
                  <a:srgbClr val="0070C0"/>
                </a:solidFill>
                <a:cs typeface="Arial" pitchFamily="34" charset="0"/>
              </a:rPr>
              <a:t> </a:t>
            </a:r>
            <a:r>
              <a:rPr lang="ru-RU" sz="4400" dirty="0">
                <a:solidFill>
                  <a:srgbClr val="0070C0"/>
                </a:solidFill>
                <a:cs typeface="Arial" pitchFamily="34" charset="0"/>
              </a:rPr>
              <a:t>также </a:t>
            </a:r>
            <a:r>
              <a:rPr lang="en-US" sz="4400" b="1" dirty="0" err="1">
                <a:solidFill>
                  <a:srgbClr val="0070C0"/>
                </a:solidFill>
                <a:cs typeface="Arial" pitchFamily="34" charset="0"/>
              </a:rPr>
              <a:t>важно</a:t>
            </a:r>
            <a:r>
              <a:rPr lang="en-US" sz="4400" dirty="0">
                <a:solidFill>
                  <a:srgbClr val="0070C0"/>
                </a:solidFill>
                <a:cs typeface="Arial" pitchFamily="34" charset="0"/>
              </a:rPr>
              <a:t>, </a:t>
            </a:r>
            <a:r>
              <a:rPr lang="en-US" sz="4400" dirty="0" err="1">
                <a:solidFill>
                  <a:srgbClr val="0070C0"/>
                </a:solidFill>
                <a:cs typeface="Arial" pitchFamily="34" charset="0"/>
              </a:rPr>
              <a:t>как</a:t>
            </a:r>
            <a:r>
              <a:rPr lang="en-US" sz="4400" dirty="0">
                <a:solidFill>
                  <a:srgbClr val="0070C0"/>
                </a:solidFill>
                <a:cs typeface="Arial" pitchFamily="34" charset="0"/>
              </a:rPr>
              <a:t> </a:t>
            </a:r>
            <a:r>
              <a:rPr lang="en-US" sz="4400" b="1" dirty="0" err="1">
                <a:solidFill>
                  <a:srgbClr val="0070C0"/>
                </a:solidFill>
                <a:cs typeface="Arial" pitchFamily="34" charset="0"/>
              </a:rPr>
              <a:t>физическое</a:t>
            </a:r>
            <a:r>
              <a:rPr lang="en-US" sz="4400" b="1" dirty="0">
                <a:solidFill>
                  <a:srgbClr val="0070C0"/>
                </a:solidFill>
                <a:cs typeface="Arial" pitchFamily="34" charset="0"/>
              </a:rPr>
              <a:t> </a:t>
            </a:r>
            <a:r>
              <a:rPr lang="en-US" sz="4400" dirty="0" err="1">
                <a:solidFill>
                  <a:srgbClr val="0070C0"/>
                </a:solidFill>
                <a:cs typeface="Arial" pitchFamily="34" charset="0"/>
              </a:rPr>
              <a:t>здоровь</a:t>
            </a:r>
            <a:r>
              <a:rPr lang="ru-RU" sz="4400" dirty="0">
                <a:solidFill>
                  <a:srgbClr val="0070C0"/>
                </a:solidFill>
                <a:cs typeface="Arial" pitchFamily="34" charset="0"/>
              </a:rPr>
              <a:t>е</a:t>
            </a:r>
            <a:r>
              <a:rPr lang="en-US" sz="4400" dirty="0">
                <a:solidFill>
                  <a:srgbClr val="0070C0"/>
                </a:solidFill>
                <a:cs typeface="Arial" pitchFamily="34" charset="0"/>
              </a:rPr>
              <a:t>!</a:t>
            </a:r>
            <a:endParaRPr lang="ru-RU" sz="4400" dirty="0">
              <a:solidFill>
                <a:srgbClr val="0070C0"/>
              </a:solidFill>
              <a:cs typeface="Arial" pitchFamily="34" charset="0"/>
            </a:endParaRPr>
          </a:p>
          <a:p>
            <a:pPr algn="ctr">
              <a:lnSpc>
                <a:spcPts val="4759"/>
              </a:lnSpc>
            </a:pPr>
            <a:r>
              <a:rPr lang="ru-RU" sz="4400" dirty="0">
                <a:solidFill>
                  <a:srgbClr val="0070C0"/>
                </a:solidFill>
                <a:cs typeface="Arial" pitchFamily="34" charset="0"/>
              </a:rPr>
              <a:t>Без психического здоровья нет физического здоровья. </a:t>
            </a:r>
            <a:endParaRPr lang="en-US" sz="4400" dirty="0">
              <a:solidFill>
                <a:srgbClr val="0070C0"/>
              </a:solidFill>
              <a:cs typeface="Arial" pitchFamily="34" charset="0"/>
            </a:endParaRPr>
          </a:p>
        </p:txBody>
      </p:sp>
      <p:sp>
        <p:nvSpPr>
          <p:cNvPr id="16" name="TextBox 16"/>
          <p:cNvSpPr txBox="1"/>
          <p:nvPr/>
        </p:nvSpPr>
        <p:spPr>
          <a:xfrm>
            <a:off x="178880" y="1093397"/>
            <a:ext cx="17965410" cy="7218002"/>
          </a:xfrm>
          <a:prstGeom prst="rect">
            <a:avLst/>
          </a:prstGeom>
        </p:spPr>
        <p:txBody>
          <a:bodyPr wrap="square" lIns="0" tIns="0" rIns="0" bIns="0" rtlCol="0" anchor="t">
            <a:spAutoFit/>
          </a:bodyPr>
          <a:lstStyle/>
          <a:p>
            <a:r>
              <a:rPr lang="ru-RU" sz="3600" b="1" dirty="0"/>
              <a:t>Психическое здоровье</a:t>
            </a:r>
            <a:r>
              <a:rPr lang="ru-RU" sz="3200" dirty="0"/>
              <a:t> (духовное или душевное, иногда, говорят </a:t>
            </a:r>
            <a:r>
              <a:rPr lang="ru-RU" sz="3200" i="1" dirty="0"/>
              <a:t>ментальное здоровье</a:t>
            </a:r>
            <a:r>
              <a:rPr lang="ru-RU" sz="3200" dirty="0"/>
              <a:t>) — </a:t>
            </a:r>
            <a:r>
              <a:rPr lang="ru-RU" sz="3600" dirty="0"/>
              <a:t>это состояние благополучия, при котором человек может реализовать свой собственный потенциал, справляться с обычными жизненными стрессами, продуктивно и плодотворно работать, а также вносить вклад в жизнь своего сообщества. </a:t>
            </a:r>
            <a:r>
              <a:rPr lang="en-US" sz="2000" i="1" dirty="0"/>
              <a:t>(</a:t>
            </a:r>
            <a:r>
              <a:rPr lang="ru-RU" sz="2000" i="1" dirty="0"/>
              <a:t>Всемирная организация здравоохранения. ВОЗ, 2017)</a:t>
            </a:r>
            <a:endParaRPr lang="ru-RU" sz="3200" i="1" dirty="0"/>
          </a:p>
          <a:p>
            <a:endParaRPr lang="ru-RU" sz="3600" dirty="0"/>
          </a:p>
          <a:p>
            <a:r>
              <a:rPr lang="ru-RU" sz="3600" dirty="0"/>
              <a:t>Хорошее психическое здоровье важно для всех. Психическое здоровье так же важно, как и физическое, для качества Вашей жизни и жизни Вашего ребенка.</a:t>
            </a:r>
          </a:p>
          <a:p>
            <a:endParaRPr lang="ru-RU" sz="3600" dirty="0"/>
          </a:p>
          <a:p>
            <a:r>
              <a:rPr lang="ru-RU" sz="3600" dirty="0"/>
              <a:t>Психическое здоровье - это не просто отсутствие психических заболеваний, но и </a:t>
            </a:r>
            <a:r>
              <a:rPr lang="ru-RU" sz="3600" b="1" dirty="0"/>
              <a:t>наличие навыков</a:t>
            </a:r>
            <a:r>
              <a:rPr lang="ru-RU" sz="3600" dirty="0"/>
              <a:t>, необходимых для </a:t>
            </a:r>
            <a:r>
              <a:rPr lang="ru-RU" sz="3600" b="1" dirty="0"/>
              <a:t>решения жизненных проблем</a:t>
            </a:r>
            <a:r>
              <a:rPr lang="ru-RU" sz="3600" dirty="0"/>
              <a:t>. </a:t>
            </a:r>
            <a:r>
              <a:rPr lang="ru-RU" sz="3600" dirty="0">
                <a:solidFill>
                  <a:srgbClr val="C00000"/>
                </a:solidFill>
              </a:rPr>
              <a:t>Если игнорировать </a:t>
            </a:r>
            <a:r>
              <a:rPr lang="ru-RU" sz="3600" dirty="0"/>
              <a:t>проблемы с психическим здоровьем, они могут </a:t>
            </a:r>
            <a:r>
              <a:rPr lang="ru-RU" sz="3600" b="1" dirty="0">
                <a:solidFill>
                  <a:srgbClr val="C00000"/>
                </a:solidFill>
              </a:rPr>
              <a:t>помешать обучению, развитию, отношениям и физическому здоровью детей.</a:t>
            </a:r>
            <a:endParaRPr lang="ru-RU" sz="3200" b="1" i="1" dirty="0">
              <a:solidFill>
                <a:srgbClr val="C00000"/>
              </a:solidFill>
            </a:endParaRPr>
          </a:p>
          <a:p>
            <a:pPr algn="r">
              <a:lnSpc>
                <a:spcPts val="4759"/>
              </a:lnSpc>
            </a:pPr>
            <a:endParaRPr lang="en-US" sz="32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5831" y="1333500"/>
            <a:ext cx="7772400" cy="5755230"/>
          </a:xfrm>
          <a:prstGeom prst="rect">
            <a:avLst/>
          </a:prstGeom>
        </p:spPr>
        <p:txBody>
          <a:bodyPr wrap="square" lIns="0" tIns="0" rIns="0" bIns="0" rtlCol="0" anchor="t">
            <a:spAutoFit/>
          </a:bodyPr>
          <a:lstStyle/>
          <a:p>
            <a:pPr algn="ctr">
              <a:lnSpc>
                <a:spcPts val="5600"/>
              </a:lnSpc>
            </a:pPr>
            <a:r>
              <a:rPr lang="ru-RU" sz="4000" b="1" dirty="0">
                <a:solidFill>
                  <a:srgbClr val="05856D"/>
                </a:solidFill>
              </a:rPr>
              <a:t>Психическое здоровье влияет на то, как люди думают, чувствуют и действуют. </a:t>
            </a:r>
          </a:p>
          <a:p>
            <a:pPr algn="ctr">
              <a:lnSpc>
                <a:spcPts val="5600"/>
              </a:lnSpc>
            </a:pPr>
            <a:endParaRPr lang="ru-RU" sz="4000" b="1" dirty="0">
              <a:solidFill>
                <a:srgbClr val="05856D"/>
              </a:solidFill>
            </a:endParaRPr>
          </a:p>
          <a:p>
            <a:pPr algn="ctr">
              <a:lnSpc>
                <a:spcPts val="5600"/>
              </a:lnSpc>
            </a:pPr>
            <a:r>
              <a:rPr lang="ru-RU" sz="5600" b="1" dirty="0">
                <a:solidFill>
                  <a:srgbClr val="05856D"/>
                </a:solidFill>
              </a:rPr>
              <a:t>Как родитель, вы играете важную роль в психическом здоровье своего ребенка:</a:t>
            </a:r>
          </a:p>
        </p:txBody>
      </p:sp>
      <p:sp>
        <p:nvSpPr>
          <p:cNvPr id="5" name="TextBox 5"/>
          <p:cNvSpPr txBox="1"/>
          <p:nvPr/>
        </p:nvSpPr>
        <p:spPr>
          <a:xfrm>
            <a:off x="10744200" y="1113883"/>
            <a:ext cx="7315200" cy="3077766"/>
          </a:xfrm>
          <a:prstGeom prst="rect">
            <a:avLst/>
          </a:prstGeom>
        </p:spPr>
        <p:txBody>
          <a:bodyPr wrap="square" lIns="0" tIns="0" rIns="0" bIns="0" rtlCol="0" anchor="t">
            <a:spAutoFit/>
          </a:bodyPr>
          <a:lstStyle/>
          <a:p>
            <a:pPr>
              <a:spcBef>
                <a:spcPct val="0"/>
              </a:spcBef>
            </a:pPr>
            <a:r>
              <a:rPr lang="ru-RU" sz="4000" b="1" dirty="0">
                <a:solidFill>
                  <a:srgbClr val="189F87"/>
                </a:solidFill>
              </a:rPr>
              <a:t>Вы можете </a:t>
            </a:r>
            <a:r>
              <a:rPr lang="ru-RU" sz="4000" b="1" dirty="0">
                <a:solidFill>
                  <a:srgbClr val="C00000"/>
                </a:solidFill>
              </a:rPr>
              <a:t>укрепить</a:t>
            </a:r>
            <a:r>
              <a:rPr lang="ru-RU" sz="4000" b="1" dirty="0">
                <a:solidFill>
                  <a:srgbClr val="189F87"/>
                </a:solidFill>
              </a:rPr>
              <a:t> психическое здоровье своими </a:t>
            </a:r>
            <a:r>
              <a:rPr lang="ru-RU" sz="4000" b="1" dirty="0">
                <a:solidFill>
                  <a:srgbClr val="C00000"/>
                </a:solidFill>
              </a:rPr>
              <a:t>словами</a:t>
            </a:r>
            <a:r>
              <a:rPr lang="ru-RU" sz="4000" b="1" dirty="0">
                <a:solidFill>
                  <a:srgbClr val="189F87"/>
                </a:solidFill>
              </a:rPr>
              <a:t> и </a:t>
            </a:r>
            <a:r>
              <a:rPr lang="ru-RU" sz="4000" b="1" dirty="0">
                <a:solidFill>
                  <a:srgbClr val="C00000"/>
                </a:solidFill>
              </a:rPr>
              <a:t>поступками</a:t>
            </a:r>
            <a:r>
              <a:rPr lang="ru-RU" sz="4000" b="1" dirty="0">
                <a:solidFill>
                  <a:srgbClr val="189F87"/>
                </a:solidFill>
              </a:rPr>
              <a:t>, а также окружающей средой, которую создаете дома.</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1333500"/>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323" y="5466465"/>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5">
            <a:extLst>
              <a:ext uri="{FF2B5EF4-FFF2-40B4-BE49-F238E27FC236}">
                <a16:creationId xmlns:a16="http://schemas.microsoft.com/office/drawing/2014/main" id="{D5B4CAC0-43AD-4E5D-BCC1-26D821846701}"/>
              </a:ext>
            </a:extLst>
          </p:cNvPr>
          <p:cNvSpPr txBox="1"/>
          <p:nvPr/>
        </p:nvSpPr>
        <p:spPr>
          <a:xfrm>
            <a:off x="10767646" y="5493422"/>
            <a:ext cx="6758354" cy="3077766"/>
          </a:xfrm>
          <a:prstGeom prst="rect">
            <a:avLst/>
          </a:prstGeom>
        </p:spPr>
        <p:txBody>
          <a:bodyPr wrap="square" lIns="0" tIns="0" rIns="0" bIns="0" rtlCol="0" anchor="t">
            <a:spAutoFit/>
          </a:bodyPr>
          <a:lstStyle>
            <a:defPPr>
              <a:defRPr lang="en-US"/>
            </a:defPPr>
            <a:lvl1pPr>
              <a:spcBef>
                <a:spcPct val="0"/>
              </a:spcBef>
              <a:defRPr sz="3600" b="1">
                <a:solidFill>
                  <a:srgbClr val="189F87"/>
                </a:solidFill>
                <a:latin typeface="+mj-lt"/>
              </a:defRPr>
            </a:lvl1pPr>
          </a:lstStyle>
          <a:p>
            <a:r>
              <a:rPr lang="ru-RU" sz="4000" dirty="0">
                <a:latin typeface="+mn-lt"/>
              </a:rPr>
              <a:t>Вы также можете узнать о </a:t>
            </a:r>
            <a:r>
              <a:rPr lang="ru-RU" sz="4000" dirty="0">
                <a:solidFill>
                  <a:srgbClr val="C00000"/>
                </a:solidFill>
                <a:latin typeface="+mn-lt"/>
              </a:rPr>
              <a:t>первых признаках проблем </a:t>
            </a:r>
            <a:r>
              <a:rPr lang="ru-RU" sz="4000" dirty="0">
                <a:latin typeface="+mn-lt"/>
              </a:rPr>
              <a:t>с психическим здоровьем и узнать, </a:t>
            </a:r>
            <a:r>
              <a:rPr lang="ru-RU" sz="4000" dirty="0">
                <a:solidFill>
                  <a:srgbClr val="C00000"/>
                </a:solidFill>
                <a:latin typeface="+mn-lt"/>
              </a:rPr>
              <a:t>куда обратиться </a:t>
            </a:r>
            <a:r>
              <a:rPr lang="ru-RU" sz="4000" dirty="0">
                <a:latin typeface="+mn-lt"/>
              </a:rPr>
              <a:t>за помощью.</a:t>
            </a:r>
            <a:endParaRPr lang="en-US" sz="4000"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52400" y="2705122"/>
            <a:ext cx="7613731" cy="4308872"/>
          </a:xfrm>
          <a:prstGeom prst="rect">
            <a:avLst/>
          </a:prstGeom>
        </p:spPr>
        <p:txBody>
          <a:bodyPr wrap="square" lIns="0" tIns="0" rIns="0" bIns="0" rtlCol="0" anchor="t">
            <a:spAutoFit/>
          </a:bodyPr>
          <a:lstStyle/>
          <a:p>
            <a:pPr algn="ctr"/>
            <a:r>
              <a:rPr lang="en-US" sz="5600" b="1" dirty="0">
                <a:solidFill>
                  <a:srgbClr val="C00000"/>
                </a:solidFill>
                <a:latin typeface="+mj-lt"/>
              </a:rPr>
              <a:t>КАК Я МОГУ ЗАБОТИТЬСЯ О ПСИХИЧЕСКОМ ЗДОРОВЬЕ СВОЕГО РЕБЕНКА?</a:t>
            </a:r>
          </a:p>
        </p:txBody>
      </p:sp>
      <p:sp>
        <p:nvSpPr>
          <p:cNvPr id="5" name="TextBox 5"/>
          <p:cNvSpPr txBox="1"/>
          <p:nvPr/>
        </p:nvSpPr>
        <p:spPr>
          <a:xfrm>
            <a:off x="9894276" y="418789"/>
            <a:ext cx="7335336" cy="1107996"/>
          </a:xfrm>
          <a:prstGeom prst="rect">
            <a:avLst/>
          </a:prstGeom>
        </p:spPr>
        <p:txBody>
          <a:bodyPr wrap="square" lIns="0" tIns="0" rIns="0" bIns="0" rtlCol="0" anchor="t">
            <a:spAutoFit/>
          </a:bodyPr>
          <a:lstStyle/>
          <a:p>
            <a:pPr>
              <a:spcBef>
                <a:spcPct val="0"/>
              </a:spcBef>
            </a:pPr>
            <a:r>
              <a:rPr lang="ru-RU" sz="3600" b="1" dirty="0">
                <a:solidFill>
                  <a:srgbClr val="189F87"/>
                </a:solidFill>
                <a:latin typeface="+mj-lt"/>
              </a:rPr>
              <a:t>Помогите детям построить крепкие, заботливые отношения</a:t>
            </a:r>
          </a:p>
        </p:txBody>
      </p:sp>
      <p:sp>
        <p:nvSpPr>
          <p:cNvPr id="8" name="TextBox 8"/>
          <p:cNvSpPr txBox="1"/>
          <p:nvPr/>
        </p:nvSpPr>
        <p:spPr>
          <a:xfrm>
            <a:off x="9862038" y="2239366"/>
            <a:ext cx="7399812" cy="1661993"/>
          </a:xfrm>
          <a:prstGeom prst="rect">
            <a:avLst/>
          </a:prstGeom>
        </p:spPr>
        <p:txBody>
          <a:bodyPr wrap="square" lIns="0" tIns="0" rIns="0" bIns="0" rtlCol="0" anchor="t">
            <a:spAutoFit/>
          </a:bodyPr>
          <a:lstStyle/>
          <a:p>
            <a:pPr>
              <a:spcBef>
                <a:spcPct val="0"/>
              </a:spcBef>
            </a:pPr>
            <a:r>
              <a:rPr lang="ru-RU" sz="3600" b="1" dirty="0">
                <a:solidFill>
                  <a:srgbClr val="189F87"/>
                </a:solidFill>
              </a:rPr>
              <a:t>Помогите детям развить чувство собственного достоинства, чтобы они чувствовали себя хорошо</a:t>
            </a:r>
          </a:p>
        </p:txBody>
      </p:sp>
      <p:sp>
        <p:nvSpPr>
          <p:cNvPr id="11" name="TextBox 11"/>
          <p:cNvSpPr txBox="1"/>
          <p:nvPr/>
        </p:nvSpPr>
        <p:spPr>
          <a:xfrm>
            <a:off x="9894277" y="4515439"/>
            <a:ext cx="7399812" cy="553998"/>
          </a:xfrm>
          <a:prstGeom prst="rect">
            <a:avLst/>
          </a:prstGeom>
        </p:spPr>
        <p:txBody>
          <a:bodyPr wrap="square" lIns="0" tIns="0" rIns="0" bIns="0" rtlCol="0" anchor="t">
            <a:spAutoFit/>
          </a:bodyPr>
          <a:lstStyle/>
          <a:p>
            <a:pPr>
              <a:spcBef>
                <a:spcPct val="0"/>
              </a:spcBef>
            </a:pPr>
            <a:r>
              <a:rPr lang="ru-RU" sz="3600" b="1">
                <a:solidFill>
                  <a:srgbClr val="189F87"/>
                </a:solidFill>
                <a:latin typeface="+mj-lt"/>
              </a:rPr>
              <a:t>Слушайте и уважайте их чувства</a:t>
            </a:r>
          </a:p>
        </p:txBody>
      </p:sp>
      <p:sp>
        <p:nvSpPr>
          <p:cNvPr id="14" name="TextBox 14"/>
          <p:cNvSpPr txBox="1"/>
          <p:nvPr/>
        </p:nvSpPr>
        <p:spPr>
          <a:xfrm>
            <a:off x="9864969" y="6103292"/>
            <a:ext cx="7399812" cy="1107996"/>
          </a:xfrm>
          <a:prstGeom prst="rect">
            <a:avLst/>
          </a:prstGeom>
        </p:spPr>
        <p:txBody>
          <a:bodyPr wrap="square" lIns="0" tIns="0" rIns="0" bIns="0" rtlCol="0" anchor="t">
            <a:spAutoFit/>
          </a:bodyPr>
          <a:lstStyle/>
          <a:p>
            <a:pPr>
              <a:spcBef>
                <a:spcPct val="0"/>
              </a:spcBef>
            </a:pPr>
            <a:r>
              <a:rPr lang="ru-RU" sz="3600" b="1" dirty="0">
                <a:solidFill>
                  <a:srgbClr val="189F87"/>
                </a:solidFill>
                <a:latin typeface="+mj-lt"/>
              </a:rPr>
              <a:t>Создайте безопасную и позитивную домашнюю среду</a:t>
            </a:r>
            <a:endParaRPr lang="en-US" sz="3600" b="1" dirty="0">
              <a:solidFill>
                <a:srgbClr val="189F87"/>
              </a:solidFill>
              <a:latin typeface="+mj-lt"/>
            </a:endParaRPr>
          </a:p>
        </p:txBody>
      </p:sp>
      <p:sp>
        <p:nvSpPr>
          <p:cNvPr id="16" name="TextBox 16"/>
          <p:cNvSpPr txBox="1"/>
          <p:nvPr/>
        </p:nvSpPr>
        <p:spPr>
          <a:xfrm>
            <a:off x="9829800" y="7751763"/>
            <a:ext cx="7772400" cy="1107996"/>
          </a:xfrm>
          <a:prstGeom prst="rect">
            <a:avLst/>
          </a:prstGeom>
        </p:spPr>
        <p:txBody>
          <a:bodyPr wrap="square" lIns="0" tIns="0" rIns="0" bIns="0" rtlCol="0" anchor="t">
            <a:spAutoFit/>
          </a:bodyPr>
          <a:lstStyle/>
          <a:p>
            <a:pPr>
              <a:spcBef>
                <a:spcPct val="0"/>
              </a:spcBef>
            </a:pPr>
            <a:r>
              <a:rPr lang="ru-RU" sz="3600" b="1" dirty="0">
                <a:solidFill>
                  <a:srgbClr val="189F87"/>
                </a:solidFill>
                <a:latin typeface="+mj-lt"/>
              </a:rPr>
              <a:t>В сложных ситуациях помогите детям и молодежи решить проблемы</a:t>
            </a:r>
            <a:endParaRPr lang="en-US" sz="3600" b="1" dirty="0">
              <a:solidFill>
                <a:srgbClr val="189F87"/>
              </a:solidFill>
              <a:latin typeface="+mj-lt"/>
            </a:endParaRP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68477"/>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412" y="5915424"/>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8229" y="404649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3640" y="7751763"/>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9502" y="2104816"/>
            <a:ext cx="1367898" cy="14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person, girl, person, little&#10;&#10;Description automatically generated">
            <a:extLst>
              <a:ext uri="{FF2B5EF4-FFF2-40B4-BE49-F238E27FC236}">
                <a16:creationId xmlns:a16="http://schemas.microsoft.com/office/drawing/2014/main" id="{EC784165-B946-42DF-8AE3-6E9CA3FA3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
            <a:ext cx="3657600" cy="2438400"/>
          </a:xfrm>
          <a:prstGeom prst="rect">
            <a:avLst/>
          </a:prstGeom>
        </p:spPr>
      </p:pic>
      <p:pic>
        <p:nvPicPr>
          <p:cNvPr id="7" name="Picture 6" descr="A young girl sitting on a table&#10;&#10;Description automatically generated">
            <a:extLst>
              <a:ext uri="{FF2B5EF4-FFF2-40B4-BE49-F238E27FC236}">
                <a16:creationId xmlns:a16="http://schemas.microsoft.com/office/drawing/2014/main" id="{3BBDF784-EB06-427E-8513-8D751DE9D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866" y="7581878"/>
            <a:ext cx="3776034" cy="2517356"/>
          </a:xfrm>
          <a:prstGeom prst="rect">
            <a:avLst/>
          </a:prstGeom>
        </p:spPr>
      </p:pic>
    </p:spTree>
    <p:extLst>
      <p:ext uri="{BB962C8B-B14F-4D97-AF65-F5344CB8AC3E}">
        <p14:creationId xmlns:p14="http://schemas.microsoft.com/office/powerpoint/2010/main" val="282500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1574649"/>
            <a:ext cx="6906224" cy="3052307"/>
            <a:chOff x="0" y="0"/>
            <a:chExt cx="3715773" cy="1212833"/>
          </a:xfrm>
        </p:grpSpPr>
        <p:sp>
          <p:nvSpPr>
            <p:cNvPr id="3" name="Freeform 3"/>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1C4F59"/>
                  </a:solidFill>
                </a:rPr>
                <a:t>Детям и молодежи важно иметь прочные отношения с семьей и друзьями. Проводите время вместе. Например, каждый вечер за ужином.</a:t>
              </a:r>
              <a:endParaRPr lang="en-US" sz="3600" b="1" dirty="0">
                <a:solidFill>
                  <a:srgbClr val="1C4F59"/>
                </a:solidFill>
              </a:endParaRPr>
            </a:p>
            <a:p>
              <a:endParaRPr lang="en-US" dirty="0"/>
            </a:p>
          </p:txBody>
        </p:sp>
      </p:grpSp>
      <p:grpSp>
        <p:nvGrpSpPr>
          <p:cNvPr id="4" name="Group 4"/>
          <p:cNvGrpSpPr/>
          <p:nvPr/>
        </p:nvGrpSpPr>
        <p:grpSpPr>
          <a:xfrm>
            <a:off x="860838" y="4936500"/>
            <a:ext cx="6906224" cy="1561719"/>
            <a:chOff x="-41791" y="-409576"/>
            <a:chExt cx="3715773" cy="996137"/>
          </a:xfrm>
        </p:grpSpPr>
        <p:sp>
          <p:nvSpPr>
            <p:cNvPr id="5" name="Freeform 5"/>
            <p:cNvSpPr/>
            <p:nvPr/>
          </p:nvSpPr>
          <p:spPr>
            <a:xfrm>
              <a:off x="-41791" y="-409576"/>
              <a:ext cx="3715773" cy="996137"/>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1C4F59"/>
                  </a:solidFill>
                </a:rPr>
                <a:t>Научите и покажите своим детям как решать проблемы.</a:t>
              </a:r>
              <a:endParaRPr lang="en-US" sz="3600" b="1" dirty="0">
                <a:solidFill>
                  <a:srgbClr val="1C4F59"/>
                </a:solidFill>
              </a:endParaRPr>
            </a:p>
            <a:p>
              <a:endParaRPr lang="en-US" dirty="0"/>
            </a:p>
          </p:txBody>
        </p:sp>
      </p:grpSp>
      <p:grpSp>
        <p:nvGrpSpPr>
          <p:cNvPr id="6" name="Group 6"/>
          <p:cNvGrpSpPr/>
          <p:nvPr/>
        </p:nvGrpSpPr>
        <p:grpSpPr>
          <a:xfrm>
            <a:off x="860838" y="6624078"/>
            <a:ext cx="6906224" cy="1622545"/>
            <a:chOff x="0" y="0"/>
            <a:chExt cx="3715773" cy="1212833"/>
          </a:xfrm>
        </p:grpSpPr>
        <p:sp>
          <p:nvSpPr>
            <p:cNvPr id="7" name="Freeform 7"/>
            <p:cNvSpPr/>
            <p:nvPr/>
          </p:nvSpPr>
          <p:spPr>
            <a:xfrm>
              <a:off x="0" y="0"/>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nchor="ctr"/>
            <a:lstStyle/>
            <a:p>
              <a:endParaRPr lang="en-US" b="1" dirty="0"/>
            </a:p>
          </p:txBody>
        </p:sp>
      </p:grpSp>
      <p:grpSp>
        <p:nvGrpSpPr>
          <p:cNvPr id="8" name="Group 8"/>
          <p:cNvGrpSpPr/>
          <p:nvPr/>
        </p:nvGrpSpPr>
        <p:grpSpPr>
          <a:xfrm>
            <a:off x="8839200" y="1399557"/>
            <a:ext cx="9032115" cy="5053003"/>
            <a:chOff x="0" y="0"/>
            <a:chExt cx="3715773" cy="1201972"/>
          </a:xfrm>
        </p:grpSpPr>
        <p:sp>
          <p:nvSpPr>
            <p:cNvPr id="9" name="Freeform 9"/>
            <p:cNvSpPr/>
            <p:nvPr/>
          </p:nvSpPr>
          <p:spPr>
            <a:xfrm>
              <a:off x="0" y="0"/>
              <a:ext cx="3715773" cy="120197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600" b="1" dirty="0">
                  <a:solidFill>
                    <a:srgbClr val="1C4F59"/>
                  </a:solidFill>
                </a:rPr>
                <a:t>Важный человек, постоянно присутствующий в жизни ребенка, играет решающую роль в развитии у него устойчивости.</a:t>
              </a:r>
            </a:p>
            <a:p>
              <a:r>
                <a:rPr lang="ru-RU" sz="3600" b="1" dirty="0">
                  <a:solidFill>
                    <a:srgbClr val="1C4F59"/>
                  </a:solidFill>
                </a:rPr>
                <a:t> Это человек </a:t>
              </a:r>
              <a:r>
                <a:rPr lang="ru-RU" sz="3200" dirty="0">
                  <a:solidFill>
                    <a:srgbClr val="1C4F59"/>
                  </a:solidFill>
                </a:rPr>
                <a:t>(часто родитель или другой член семьи)</a:t>
              </a:r>
              <a:r>
                <a:rPr lang="ru-RU" sz="3600" b="1" dirty="0">
                  <a:solidFill>
                    <a:srgbClr val="1C4F59"/>
                  </a:solidFill>
                </a:rPr>
                <a:t>, с которым ребенок проводит много времени и к кому может обратиться, когда ему понадобится помощь.</a:t>
              </a:r>
              <a:endParaRPr lang="en-US" dirty="0"/>
            </a:p>
          </p:txBody>
        </p:sp>
      </p:grpSp>
      <p:sp>
        <p:nvSpPr>
          <p:cNvPr id="11" name="TextBox 11"/>
          <p:cNvSpPr txBox="1"/>
          <p:nvPr/>
        </p:nvSpPr>
        <p:spPr>
          <a:xfrm>
            <a:off x="10714539" y="5420536"/>
            <a:ext cx="5252930" cy="431738"/>
          </a:xfrm>
          <a:prstGeom prst="rect">
            <a:avLst/>
          </a:prstGeom>
        </p:spPr>
        <p:txBody>
          <a:bodyPr lIns="0" tIns="0" rIns="0" bIns="0" rtlCol="0" anchor="t">
            <a:spAutoFit/>
          </a:bodyPr>
          <a:lstStyle/>
          <a:p>
            <a:pPr>
              <a:lnSpc>
                <a:spcPts val="2394"/>
              </a:lnSpc>
            </a:pPr>
            <a:endParaRPr b="1"/>
          </a:p>
        </p:txBody>
      </p:sp>
      <p:sp>
        <p:nvSpPr>
          <p:cNvPr id="13" name="TextBox 13"/>
          <p:cNvSpPr txBox="1"/>
          <p:nvPr/>
        </p:nvSpPr>
        <p:spPr>
          <a:xfrm>
            <a:off x="0" y="215487"/>
            <a:ext cx="18287999" cy="677108"/>
          </a:xfrm>
          <a:prstGeom prst="rect">
            <a:avLst/>
          </a:prstGeom>
        </p:spPr>
        <p:txBody>
          <a:bodyPr wrap="square" lIns="0" tIns="0" rIns="0" bIns="0" rtlCol="0" anchor="t">
            <a:spAutoFit/>
          </a:bodyPr>
          <a:lstStyle/>
          <a:p>
            <a:pPr algn="ctr"/>
            <a:r>
              <a:rPr lang="en-US" sz="4400" b="1" dirty="0">
                <a:solidFill>
                  <a:srgbClr val="189F87"/>
                </a:solidFill>
              </a:rPr>
              <a:t>ПОМОГИТЕ ДЕТЯМ ПОСТРОИТЬ КРЕПКИЕ, ЗАБОТЛИВЫЕ ОТНОШЕНИЯ</a:t>
            </a:r>
            <a:endParaRPr lang="en-US" sz="4200" b="1" dirty="0">
              <a:solidFill>
                <a:srgbClr val="1C4F59"/>
              </a:solidFill>
            </a:endParaRPr>
          </a:p>
        </p:txBody>
      </p:sp>
      <p:pic>
        <p:nvPicPr>
          <p:cNvPr id="14" name="Picture 14"/>
          <p:cNvPicPr>
            <a:picLocks noChangeAspect="1"/>
          </p:cNvPicPr>
          <p:nvPr/>
        </p:nvPicPr>
        <p:blipFill>
          <a:blip r:embed="rId3"/>
          <a:srcRect/>
          <a:stretch>
            <a:fillRect/>
          </a:stretch>
        </p:blipFill>
        <p:spPr>
          <a:xfrm rot="1836420">
            <a:off x="8570079" y="7690616"/>
            <a:ext cx="1281335" cy="1515557"/>
          </a:xfrm>
          <a:prstGeom prst="rect">
            <a:avLst/>
          </a:prstGeom>
        </p:spPr>
      </p:pic>
      <p:sp>
        <p:nvSpPr>
          <p:cNvPr id="24" name="TextBox 24"/>
          <p:cNvSpPr txBox="1"/>
          <p:nvPr/>
        </p:nvSpPr>
        <p:spPr>
          <a:xfrm>
            <a:off x="1109975" y="6969859"/>
            <a:ext cx="6381736" cy="1000274"/>
          </a:xfrm>
          <a:prstGeom prst="rect">
            <a:avLst/>
          </a:prstGeom>
        </p:spPr>
        <p:txBody>
          <a:bodyPr wrap="square" lIns="0" tIns="0" rIns="0" bIns="0" rtlCol="0" anchor="t">
            <a:spAutoFit/>
          </a:bodyPr>
          <a:lstStyle/>
          <a:p>
            <a:pPr>
              <a:lnSpc>
                <a:spcPts val="3920"/>
              </a:lnSpc>
            </a:pPr>
            <a:r>
              <a:rPr lang="ru-RU" sz="3600" b="1" dirty="0">
                <a:solidFill>
                  <a:srgbClr val="1C4F59"/>
                </a:solidFill>
              </a:rPr>
              <a:t>Проявляйте искренний интерес к ребенку и его занятиям.</a:t>
            </a:r>
            <a:endParaRPr lang="en-US" sz="3600" b="1" dirty="0">
              <a:solidFill>
                <a:srgbClr val="1C4F59"/>
              </a:solidFill>
            </a:endParaRPr>
          </a:p>
        </p:txBody>
      </p:sp>
      <p:pic>
        <p:nvPicPr>
          <p:cNvPr id="27" name="Picture 26" descr="A person sitting in front of a window&#10;&#10;Description automatically generated">
            <a:extLst>
              <a:ext uri="{FF2B5EF4-FFF2-40B4-BE49-F238E27FC236}">
                <a16:creationId xmlns:a16="http://schemas.microsoft.com/office/drawing/2014/main" id="{B89DEC17-65BA-47BC-8EA5-0ED26779B3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28889" y="6452562"/>
            <a:ext cx="5794970" cy="3863313"/>
          </a:xfrm>
          <a:prstGeom prst="rect">
            <a:avLst/>
          </a:prstGeom>
        </p:spPr>
      </p:pic>
    </p:spTree>
    <p:extLst>
      <p:ext uri="{BB962C8B-B14F-4D97-AF65-F5344CB8AC3E}">
        <p14:creationId xmlns:p14="http://schemas.microsoft.com/office/powerpoint/2010/main" val="1850003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88105" y="7414418"/>
            <a:ext cx="7687156" cy="2428540"/>
            <a:chOff x="68956" y="162698"/>
            <a:chExt cx="3807874" cy="2215550"/>
          </a:xfrm>
        </p:grpSpPr>
        <p:sp>
          <p:nvSpPr>
            <p:cNvPr id="26" name="Freeform 7"/>
            <p:cNvSpPr/>
            <p:nvPr/>
          </p:nvSpPr>
          <p:spPr>
            <a:xfrm>
              <a:off x="68956" y="162698"/>
              <a:ext cx="3807874" cy="221555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Позволяйте проявлять </a:t>
              </a:r>
              <a:r>
                <a:rPr lang="ru-RU" sz="3200" b="1" dirty="0">
                  <a:solidFill>
                    <a:srgbClr val="C00000"/>
                  </a:solidFill>
                </a:rPr>
                <a:t>самостоятельность</a:t>
              </a:r>
              <a:r>
                <a:rPr lang="ru-RU" sz="2800" b="1" dirty="0">
                  <a:solidFill>
                    <a:srgbClr val="1C4F59"/>
                  </a:solidFill>
                </a:rPr>
                <a:t>, принимать решения. Помогите ребенку </a:t>
              </a:r>
              <a:r>
                <a:rPr lang="ru-RU" sz="3200" b="1" dirty="0">
                  <a:solidFill>
                    <a:srgbClr val="C00000"/>
                  </a:solidFill>
                </a:rPr>
                <a:t>учиться на своих ошибках.</a:t>
              </a:r>
              <a:r>
                <a:rPr lang="ru-RU" sz="2800" b="1" dirty="0">
                  <a:solidFill>
                    <a:srgbClr val="1C4F59"/>
                  </a:solidFill>
                </a:rPr>
                <a:t> Обсудите, что можно сделать по-другому в следующий раз, и как они могут контролировать свое поведение.</a:t>
              </a:r>
              <a:endParaRPr lang="en-US" sz="2800" b="1" dirty="0">
                <a:solidFill>
                  <a:srgbClr val="1C4F59"/>
                </a:solidFill>
              </a:endParaRPr>
            </a:p>
          </p:txBody>
        </p:sp>
      </p:grpSp>
      <p:grpSp>
        <p:nvGrpSpPr>
          <p:cNvPr id="6" name="Group 6"/>
          <p:cNvGrpSpPr/>
          <p:nvPr/>
        </p:nvGrpSpPr>
        <p:grpSpPr>
          <a:xfrm>
            <a:off x="8183880" y="5346877"/>
            <a:ext cx="9965551" cy="2055327"/>
            <a:chOff x="-390813" y="-678863"/>
            <a:chExt cx="6544390" cy="3502409"/>
          </a:xfrm>
        </p:grpSpPr>
        <p:sp>
          <p:nvSpPr>
            <p:cNvPr id="7" name="Freeform 7"/>
            <p:cNvSpPr/>
            <p:nvPr/>
          </p:nvSpPr>
          <p:spPr>
            <a:xfrm>
              <a:off x="-390813" y="-678863"/>
              <a:ext cx="6544390" cy="350240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Помогите поставить цели и задачи. </a:t>
              </a:r>
              <a:r>
                <a:rPr lang="ru-RU" sz="3200" b="1" dirty="0">
                  <a:solidFill>
                    <a:srgbClr val="C00000"/>
                  </a:solidFill>
                </a:rPr>
                <a:t>Будьте образцом для подражания.</a:t>
              </a:r>
              <a:r>
                <a:rPr lang="ru-RU" sz="2800" b="1" dirty="0">
                  <a:solidFill>
                    <a:srgbClr val="1C4F59"/>
                  </a:solidFill>
                </a:rPr>
                <a:t> Покажите своему ребенку, что значит любить себя, быть готовым делать и пробовать новое, и покажите, как вы справляетесь с неудачами или проблемами. </a:t>
              </a:r>
              <a:endParaRPr lang="en-US" dirty="0"/>
            </a:p>
          </p:txBody>
        </p:sp>
      </p:grpSp>
      <p:grpSp>
        <p:nvGrpSpPr>
          <p:cNvPr id="4" name="Group 4"/>
          <p:cNvGrpSpPr/>
          <p:nvPr/>
        </p:nvGrpSpPr>
        <p:grpSpPr>
          <a:xfrm>
            <a:off x="161443" y="4132783"/>
            <a:ext cx="7687157" cy="2827310"/>
            <a:chOff x="-11203" y="-39579"/>
            <a:chExt cx="3715773" cy="1212833"/>
          </a:xfrm>
        </p:grpSpPr>
        <p:sp>
          <p:nvSpPr>
            <p:cNvPr id="5" name="Freeform 5"/>
            <p:cNvSpPr/>
            <p:nvPr/>
          </p:nvSpPr>
          <p:spPr>
            <a:xfrm>
              <a:off x="-11203" y="-39579"/>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Задавайте вопросы об увлечениях и занятиях. </a:t>
              </a:r>
              <a:r>
                <a:rPr lang="ru-RU" sz="2800" b="1" dirty="0">
                  <a:solidFill>
                    <a:srgbClr val="1C4F59"/>
                  </a:solidFill>
                </a:rPr>
                <a:t>Сосредоточьтесь на своем ребенке, играя с ним и слушая его. Проявляйте интерес к занятиям, проектам или проблемам вашего ребенка. Позвольте им руководить игрой и быть готовыми делать то, что они хотят делать.</a:t>
              </a:r>
              <a:endParaRPr lang="en-US" sz="2800" b="1" dirty="0">
                <a:solidFill>
                  <a:srgbClr val="1C4F59"/>
                </a:solidFill>
              </a:endParaRPr>
            </a:p>
            <a:p>
              <a:endParaRPr lang="en-US" dirty="0"/>
            </a:p>
          </p:txBody>
        </p:sp>
      </p:grpSp>
      <p:grpSp>
        <p:nvGrpSpPr>
          <p:cNvPr id="27" name="Group 6"/>
          <p:cNvGrpSpPr/>
          <p:nvPr/>
        </p:nvGrpSpPr>
        <p:grpSpPr>
          <a:xfrm>
            <a:off x="8153400" y="2307994"/>
            <a:ext cx="6503519" cy="2725112"/>
            <a:chOff x="0" y="0"/>
            <a:chExt cx="3951298" cy="1155442"/>
          </a:xfrm>
        </p:grpSpPr>
        <p:sp>
          <p:nvSpPr>
            <p:cNvPr id="28" name="Freeform 7"/>
            <p:cNvSpPr/>
            <p:nvPr/>
          </p:nvSpPr>
          <p:spPr>
            <a:xfrm>
              <a:off x="0" y="0"/>
              <a:ext cx="3951298" cy="1155442"/>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Хвалите</a:t>
              </a:r>
              <a:r>
                <a:rPr lang="ru-RU" sz="2800" b="1" dirty="0">
                  <a:solidFill>
                    <a:srgbClr val="1C4F59"/>
                  </a:solidFill>
                </a:rPr>
                <a:t> их, когда они что то делают хорошо. Выражайте свое признание их усилиям, а также когда усилия достигают успеха. Предоставьте своему ребенку обязанности и возможности</a:t>
              </a:r>
              <a:r>
                <a:rPr lang="en-US" sz="2800" b="1" dirty="0">
                  <a:solidFill>
                    <a:srgbClr val="1C4F59"/>
                  </a:solidFill>
                </a:rPr>
                <a:t> </a:t>
              </a:r>
              <a:r>
                <a:rPr lang="ru-RU" sz="2800" b="1" dirty="0">
                  <a:solidFill>
                    <a:srgbClr val="1C4F59"/>
                  </a:solidFill>
                </a:rPr>
                <a:t>для его вклада в домашние дела.</a:t>
              </a:r>
              <a:endParaRPr lang="en-US" sz="2800" b="1" dirty="0">
                <a:solidFill>
                  <a:srgbClr val="1C4F59"/>
                </a:solidFill>
              </a:endParaRPr>
            </a:p>
          </p:txBody>
        </p:sp>
      </p:grpSp>
      <p:sp>
        <p:nvSpPr>
          <p:cNvPr id="13" name="TextBox 13"/>
          <p:cNvSpPr txBox="1"/>
          <p:nvPr/>
        </p:nvSpPr>
        <p:spPr>
          <a:xfrm>
            <a:off x="144794" y="93623"/>
            <a:ext cx="14409406" cy="1923604"/>
          </a:xfrm>
          <a:prstGeom prst="rect">
            <a:avLst/>
          </a:prstGeom>
        </p:spPr>
        <p:txBody>
          <a:bodyPr wrap="square" lIns="0" tIns="0" rIns="0" bIns="0" rtlCol="0" anchor="t">
            <a:spAutoFit/>
          </a:bodyPr>
          <a:lstStyle/>
          <a:p>
            <a:pPr>
              <a:lnSpc>
                <a:spcPts val="5000"/>
              </a:lnSpc>
              <a:spcBef>
                <a:spcPct val="0"/>
              </a:spcBef>
            </a:pPr>
            <a:r>
              <a:rPr lang="ru-RU" sz="4400" b="1" dirty="0">
                <a:solidFill>
                  <a:srgbClr val="189F87"/>
                </a:solidFill>
              </a:rPr>
              <a:t>Помогите детям развить чувство собственного достоинства, чтобы они чувствовали и знали, что ОНИ ВАЖНЫ и ИХ ЦЕНЯТ, чтобы они стали УВЕРЕННЫМИ В СЕБЕ</a:t>
            </a:r>
          </a:p>
        </p:txBody>
      </p:sp>
      <p:pic>
        <p:nvPicPr>
          <p:cNvPr id="2" name="Picture 1">
            <a:extLst>
              <a:ext uri="{FF2B5EF4-FFF2-40B4-BE49-F238E27FC236}">
                <a16:creationId xmlns:a16="http://schemas.microsoft.com/office/drawing/2014/main" id="{11F3DE6B-4113-49A5-82F9-0E7CF8261953}"/>
              </a:ext>
            </a:extLst>
          </p:cNvPr>
          <p:cNvPicPr>
            <a:picLocks noChangeAspect="1"/>
          </p:cNvPicPr>
          <p:nvPr/>
        </p:nvPicPr>
        <p:blipFill>
          <a:blip r:embed="rId3"/>
          <a:stretch>
            <a:fillRect/>
          </a:stretch>
        </p:blipFill>
        <p:spPr>
          <a:xfrm>
            <a:off x="14918745" y="-38100"/>
            <a:ext cx="3369255" cy="3276600"/>
          </a:xfrm>
          <a:prstGeom prst="rect">
            <a:avLst/>
          </a:prstGeom>
        </p:spPr>
      </p:pic>
      <p:grpSp>
        <p:nvGrpSpPr>
          <p:cNvPr id="31" name="Group 6">
            <a:extLst>
              <a:ext uri="{FF2B5EF4-FFF2-40B4-BE49-F238E27FC236}">
                <a16:creationId xmlns:a16="http://schemas.microsoft.com/office/drawing/2014/main" id="{CBD93852-1476-4546-8908-FB451C80739D}"/>
              </a:ext>
            </a:extLst>
          </p:cNvPr>
          <p:cNvGrpSpPr/>
          <p:nvPr/>
        </p:nvGrpSpPr>
        <p:grpSpPr>
          <a:xfrm>
            <a:off x="8178691" y="7803112"/>
            <a:ext cx="10078829" cy="1965094"/>
            <a:chOff x="-154048" y="476511"/>
            <a:chExt cx="3910046" cy="675829"/>
          </a:xfrm>
        </p:grpSpPr>
        <p:sp>
          <p:nvSpPr>
            <p:cNvPr id="34" name="Freeform 7">
              <a:extLst>
                <a:ext uri="{FF2B5EF4-FFF2-40B4-BE49-F238E27FC236}">
                  <a16:creationId xmlns:a16="http://schemas.microsoft.com/office/drawing/2014/main" id="{4A3FF12B-802E-48EF-914B-0A37BB4FA96C}"/>
                </a:ext>
              </a:extLst>
            </p:cNvPr>
            <p:cNvSpPr/>
            <p:nvPr/>
          </p:nvSpPr>
          <p:spPr>
            <a:xfrm>
              <a:off x="-154048" y="476511"/>
              <a:ext cx="3910046" cy="67582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Создайте</a:t>
              </a:r>
              <a:r>
                <a:rPr lang="ru-RU" b="1" dirty="0">
                  <a:solidFill>
                    <a:srgbClr val="1C4F59"/>
                  </a:solidFill>
                </a:rPr>
                <a:t> </a:t>
              </a:r>
              <a:r>
                <a:rPr lang="ru-RU" sz="3200" b="1" dirty="0">
                  <a:solidFill>
                    <a:srgbClr val="C00000"/>
                  </a:solidFill>
                </a:rPr>
                <a:t>безопасную</a:t>
              </a:r>
              <a:r>
                <a:rPr lang="ru-RU" sz="2800" b="1" dirty="0">
                  <a:solidFill>
                    <a:srgbClr val="1C4F59"/>
                  </a:solidFill>
                </a:rPr>
                <a:t>,</a:t>
              </a:r>
              <a:r>
                <a:rPr lang="ru-RU" sz="3200" b="1" dirty="0">
                  <a:solidFill>
                    <a:srgbClr val="C00000"/>
                  </a:solidFill>
                </a:rPr>
                <a:t> любящую домашнюю обстановку</a:t>
              </a:r>
              <a:r>
                <a:rPr lang="ru-RU" sz="2800" b="1" dirty="0">
                  <a:solidFill>
                    <a:srgbClr val="1C4F59"/>
                  </a:solidFill>
                </a:rPr>
                <a:t>, в которой ваш ребенок сможет чувствовать себя комфортно, безопасно и счастливо. Избегайте ссор и споров с партнером перед ребенком.</a:t>
              </a:r>
              <a:endParaRPr lang="en-US" sz="2800" b="1" dirty="0">
                <a:solidFill>
                  <a:srgbClr val="1C4F59"/>
                </a:solidFill>
              </a:endParaRPr>
            </a:p>
          </p:txBody>
        </p:sp>
      </p:grpSp>
      <p:grpSp>
        <p:nvGrpSpPr>
          <p:cNvPr id="38" name="Group 4">
            <a:extLst>
              <a:ext uri="{FF2B5EF4-FFF2-40B4-BE49-F238E27FC236}">
                <a16:creationId xmlns:a16="http://schemas.microsoft.com/office/drawing/2014/main" id="{5CB40FDE-1AC8-4EEF-A3FB-97C09C62CC16}"/>
              </a:ext>
            </a:extLst>
          </p:cNvPr>
          <p:cNvGrpSpPr/>
          <p:nvPr/>
        </p:nvGrpSpPr>
        <p:grpSpPr>
          <a:xfrm>
            <a:off x="188106" y="2282632"/>
            <a:ext cx="7687155" cy="1544404"/>
            <a:chOff x="-107688" y="-1759"/>
            <a:chExt cx="3618677" cy="662504"/>
          </a:xfrm>
        </p:grpSpPr>
        <p:sp>
          <p:nvSpPr>
            <p:cNvPr id="39" name="Freeform 5">
              <a:extLst>
                <a:ext uri="{FF2B5EF4-FFF2-40B4-BE49-F238E27FC236}">
                  <a16:creationId xmlns:a16="http://schemas.microsoft.com/office/drawing/2014/main" id="{64DAA300-0432-4D26-BE39-B572FE7B2381}"/>
                </a:ext>
              </a:extLst>
            </p:cNvPr>
            <p:cNvSpPr/>
            <p:nvPr/>
          </p:nvSpPr>
          <p:spPr>
            <a:xfrm>
              <a:off x="-107688" y="-1759"/>
              <a:ext cx="3618677" cy="66250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Проявляйте </a:t>
              </a:r>
              <a:r>
                <a:rPr lang="ru-RU" sz="3200" b="1" dirty="0">
                  <a:solidFill>
                    <a:srgbClr val="C00000"/>
                  </a:solidFill>
                </a:rPr>
                <a:t>любовь</a:t>
              </a:r>
              <a:r>
                <a:rPr lang="ru-RU" sz="2800" b="1" dirty="0">
                  <a:solidFill>
                    <a:srgbClr val="1C4F59"/>
                  </a:solidFill>
                </a:rPr>
                <a:t> и </a:t>
              </a:r>
              <a:r>
                <a:rPr lang="ru-RU" sz="3200" b="1" dirty="0">
                  <a:solidFill>
                    <a:srgbClr val="C00000"/>
                  </a:solidFill>
                </a:rPr>
                <a:t>одобрение</a:t>
              </a:r>
              <a:r>
                <a:rPr lang="ru-RU" sz="2800" b="1" dirty="0">
                  <a:solidFill>
                    <a:srgbClr val="1C4F59"/>
                  </a:solidFill>
                </a:rPr>
                <a:t> как можно чаще и больше. Проводите время с ними, чаще обнимайте и ласкайте.</a:t>
              </a:r>
              <a:endParaRPr lang="en-US" sz="1600" dirty="0"/>
            </a:p>
          </p:txBody>
        </p:sp>
      </p:grpSp>
    </p:spTree>
    <p:extLst>
      <p:ext uri="{BB962C8B-B14F-4D97-AF65-F5344CB8AC3E}">
        <p14:creationId xmlns:p14="http://schemas.microsoft.com/office/powerpoint/2010/main" val="1850003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6"/>
          <p:cNvGrpSpPr/>
          <p:nvPr/>
        </p:nvGrpSpPr>
        <p:grpSpPr>
          <a:xfrm>
            <a:off x="141026" y="9051414"/>
            <a:ext cx="9364508" cy="1045086"/>
            <a:chOff x="-4771395" y="1660339"/>
            <a:chExt cx="5038410" cy="575953"/>
          </a:xfrm>
        </p:grpSpPr>
        <p:sp>
          <p:nvSpPr>
            <p:cNvPr id="26" name="Freeform 7"/>
            <p:cNvSpPr/>
            <p:nvPr/>
          </p:nvSpPr>
          <p:spPr>
            <a:xfrm>
              <a:off x="-4771395" y="1660339"/>
              <a:ext cx="5038410" cy="57595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Помогите ребенку найти кого-нибудь, с кем можно поговорить, если ему неудобно разговаривать с вами.</a:t>
              </a:r>
              <a:endParaRPr lang="en-US" dirty="0"/>
            </a:p>
          </p:txBody>
        </p:sp>
      </p:grpSp>
      <p:grpSp>
        <p:nvGrpSpPr>
          <p:cNvPr id="6" name="Group 6"/>
          <p:cNvGrpSpPr/>
          <p:nvPr/>
        </p:nvGrpSpPr>
        <p:grpSpPr>
          <a:xfrm>
            <a:off x="9753600" y="3634893"/>
            <a:ext cx="8534400" cy="2499208"/>
            <a:chOff x="1226836" y="0"/>
            <a:chExt cx="2588458" cy="1562245"/>
          </a:xfrm>
        </p:grpSpPr>
        <p:sp>
          <p:nvSpPr>
            <p:cNvPr id="7" name="Freeform 7"/>
            <p:cNvSpPr/>
            <p:nvPr/>
          </p:nvSpPr>
          <p:spPr>
            <a:xfrm>
              <a:off x="1226836" y="0"/>
              <a:ext cx="2588458" cy="1562245"/>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Не будьте диктатором. </a:t>
              </a:r>
              <a:r>
                <a:rPr lang="ru-RU" sz="2800" b="1" dirty="0">
                  <a:solidFill>
                    <a:srgbClr val="1C4F59"/>
                  </a:solidFill>
                </a:rPr>
                <a:t>Устанавливайте правила, но будьте готовы их объяснять. Раздвигать границы естественно для подростков, но если дать продуманное объяснение, почему вы запрещаете, это правило покажется более разумным. </a:t>
              </a:r>
            </a:p>
          </p:txBody>
        </p:sp>
      </p:grpSp>
      <p:grpSp>
        <p:nvGrpSpPr>
          <p:cNvPr id="4" name="Group 4"/>
          <p:cNvGrpSpPr/>
          <p:nvPr/>
        </p:nvGrpSpPr>
        <p:grpSpPr>
          <a:xfrm>
            <a:off x="125785" y="5342383"/>
            <a:ext cx="9379749" cy="3577854"/>
            <a:chOff x="-348392" y="418608"/>
            <a:chExt cx="3877842" cy="1212833"/>
          </a:xfrm>
        </p:grpSpPr>
        <p:sp>
          <p:nvSpPr>
            <p:cNvPr id="5" name="Freeform 5"/>
            <p:cNvSpPr/>
            <p:nvPr/>
          </p:nvSpPr>
          <p:spPr>
            <a:xfrm>
              <a:off x="-348392" y="418608"/>
              <a:ext cx="3877842"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Хвалите</a:t>
              </a:r>
              <a:r>
                <a:rPr lang="ru-RU" sz="2800" b="1" dirty="0">
                  <a:solidFill>
                    <a:srgbClr val="1C4F59"/>
                  </a:solidFill>
                </a:rPr>
                <a:t>. Родители склонны больше хвалить детей, когда они помладше, но подростки не менее нуждаются в повышении самооценки. Подростки могут вести себя так, будто они слишком круты, чтобы заботиться о том, что думают их родители, но правда в том, что они все равно хотят вашего одобрения. Поиск возможностей быть позитивным и ободряющим – это хорошо для улучшения отношений, особенно когда они натянуты.</a:t>
              </a:r>
              <a:endParaRPr lang="en-US" dirty="0"/>
            </a:p>
          </p:txBody>
        </p:sp>
      </p:grpSp>
      <p:grpSp>
        <p:nvGrpSpPr>
          <p:cNvPr id="27" name="Group 6"/>
          <p:cNvGrpSpPr/>
          <p:nvPr/>
        </p:nvGrpSpPr>
        <p:grpSpPr>
          <a:xfrm>
            <a:off x="15240" y="3674842"/>
            <a:ext cx="9576048" cy="1536363"/>
            <a:chOff x="-261507" y="39013"/>
            <a:chExt cx="3860209" cy="1785210"/>
          </a:xfrm>
        </p:grpSpPr>
        <p:sp>
          <p:nvSpPr>
            <p:cNvPr id="28" name="Freeform 7"/>
            <p:cNvSpPr/>
            <p:nvPr/>
          </p:nvSpPr>
          <p:spPr>
            <a:xfrm>
              <a:off x="-261507" y="39013"/>
              <a:ext cx="3860209" cy="178521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Поддерживайте общение и беседу</a:t>
              </a:r>
              <a:r>
                <a:rPr lang="ru-RU" sz="2800" b="1" dirty="0">
                  <a:solidFill>
                    <a:srgbClr val="1C4F59"/>
                  </a:solidFill>
                </a:rPr>
                <a:t>, задавая вопросы и выслушивая ребенка. Хорошим моментом для разговоров может быть ежедневный совместный обед или ужин.</a:t>
              </a:r>
              <a:endParaRPr lang="en-US" sz="2800" b="1" dirty="0">
                <a:solidFill>
                  <a:srgbClr val="1C4F59"/>
                </a:solidFill>
              </a:endParaRPr>
            </a:p>
          </p:txBody>
        </p:sp>
      </p:grpSp>
      <p:grpSp>
        <p:nvGrpSpPr>
          <p:cNvPr id="2" name="Group 2"/>
          <p:cNvGrpSpPr/>
          <p:nvPr/>
        </p:nvGrpSpPr>
        <p:grpSpPr>
          <a:xfrm>
            <a:off x="125785" y="1809752"/>
            <a:ext cx="11913814" cy="1661994"/>
            <a:chOff x="-147928" y="112409"/>
            <a:chExt cx="4467346" cy="619249"/>
          </a:xfrm>
        </p:grpSpPr>
        <p:sp>
          <p:nvSpPr>
            <p:cNvPr id="3" name="Freeform 3"/>
            <p:cNvSpPr/>
            <p:nvPr/>
          </p:nvSpPr>
          <p:spPr>
            <a:xfrm>
              <a:off x="-147928" y="112409"/>
              <a:ext cx="4467346" cy="619249"/>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Это нормально для ребенка или подростка грустить или сердиться. Поощряйте ребенка рассказывать о своих чувствах. </a:t>
              </a:r>
              <a:r>
                <a:rPr lang="ru-RU" sz="3200" b="1" dirty="0">
                  <a:solidFill>
                    <a:srgbClr val="C00000"/>
                  </a:solidFill>
                </a:rPr>
                <a:t>Не отрицайте чувства</a:t>
              </a:r>
              <a:r>
                <a:rPr lang="en-US" sz="3200" b="1" dirty="0">
                  <a:solidFill>
                    <a:srgbClr val="C00000"/>
                  </a:solidFill>
                </a:rPr>
                <a:t> </a:t>
              </a:r>
              <a:r>
                <a:rPr lang="ru-RU" sz="3200" b="1" dirty="0">
                  <a:solidFill>
                    <a:srgbClr val="C00000"/>
                  </a:solidFill>
                </a:rPr>
                <a:t>ребенка</a:t>
              </a:r>
              <a:r>
                <a:rPr lang="en-US" sz="3200" b="1" dirty="0">
                  <a:solidFill>
                    <a:srgbClr val="C00000"/>
                  </a:solidFill>
                </a:rPr>
                <a:t> </a:t>
              </a:r>
              <a:r>
                <a:rPr lang="ru-RU" sz="3200" b="1" dirty="0">
                  <a:solidFill>
                    <a:srgbClr val="C00000"/>
                  </a:solidFill>
                </a:rPr>
                <a:t>или подростка</a:t>
              </a:r>
              <a:r>
                <a:rPr lang="ru-RU" sz="2800" b="1" dirty="0">
                  <a:solidFill>
                    <a:srgbClr val="1C4F59"/>
                  </a:solidFill>
                </a:rPr>
                <a:t>. Любые чувства – это нормально!</a:t>
              </a:r>
              <a:endParaRPr lang="en-US" sz="2800" b="1" dirty="0">
                <a:solidFill>
                  <a:srgbClr val="1C4F59"/>
                </a:solidFill>
              </a:endParaRPr>
            </a:p>
          </p:txBody>
        </p:sp>
      </p:grpSp>
      <p:sp>
        <p:nvSpPr>
          <p:cNvPr id="13" name="TextBox 13"/>
          <p:cNvSpPr txBox="1"/>
          <p:nvPr/>
        </p:nvSpPr>
        <p:spPr>
          <a:xfrm>
            <a:off x="0" y="63358"/>
            <a:ext cx="11582400" cy="1661993"/>
          </a:xfrm>
          <a:prstGeom prst="rect">
            <a:avLst/>
          </a:prstGeom>
        </p:spPr>
        <p:txBody>
          <a:bodyPr wrap="square" lIns="0" tIns="0" rIns="0" bIns="0" rtlCol="0" anchor="t">
            <a:spAutoFit/>
          </a:bodyPr>
          <a:lstStyle/>
          <a:p>
            <a:pPr algn="ctr">
              <a:spcBef>
                <a:spcPct val="0"/>
              </a:spcBef>
            </a:pPr>
            <a:r>
              <a:rPr lang="en-US" sz="5400" b="1" dirty="0">
                <a:solidFill>
                  <a:srgbClr val="189F87"/>
                </a:solidFill>
              </a:rPr>
              <a:t>СЛУША</a:t>
            </a:r>
            <a:r>
              <a:rPr lang="ru-RU" sz="5400" b="1" dirty="0">
                <a:solidFill>
                  <a:srgbClr val="189F87"/>
                </a:solidFill>
              </a:rPr>
              <a:t>Й</a:t>
            </a:r>
            <a:r>
              <a:rPr lang="en-US" sz="5400" b="1" dirty="0">
                <a:solidFill>
                  <a:srgbClr val="189F87"/>
                </a:solidFill>
              </a:rPr>
              <a:t>ТЕ</a:t>
            </a:r>
            <a:r>
              <a:rPr lang="ru-RU" sz="5400" b="1" dirty="0">
                <a:solidFill>
                  <a:srgbClr val="189F87"/>
                </a:solidFill>
              </a:rPr>
              <a:t> ДЕТЕЙ </a:t>
            </a:r>
            <a:r>
              <a:rPr lang="en-US" sz="5400" b="1" dirty="0">
                <a:solidFill>
                  <a:srgbClr val="189F87"/>
                </a:solidFill>
              </a:rPr>
              <a:t>И </a:t>
            </a:r>
          </a:p>
          <a:p>
            <a:pPr algn="ctr">
              <a:spcBef>
                <a:spcPct val="0"/>
              </a:spcBef>
            </a:pPr>
            <a:r>
              <a:rPr lang="en-US" sz="5400" b="1" dirty="0">
                <a:solidFill>
                  <a:srgbClr val="189F87"/>
                </a:solidFill>
              </a:rPr>
              <a:t>УВАЖАЙТЕ ИХ ЧУВСТВА</a:t>
            </a:r>
          </a:p>
        </p:txBody>
      </p:sp>
      <p:pic>
        <p:nvPicPr>
          <p:cNvPr id="16" name="Picture 15">
            <a:extLst>
              <a:ext uri="{FF2B5EF4-FFF2-40B4-BE49-F238E27FC236}">
                <a16:creationId xmlns:a16="http://schemas.microsoft.com/office/drawing/2014/main" id="{35AD3977-617B-4AF4-AED0-0F699C32172A}"/>
              </a:ext>
            </a:extLst>
          </p:cNvPr>
          <p:cNvPicPr>
            <a:picLocks noChangeAspect="1"/>
          </p:cNvPicPr>
          <p:nvPr/>
        </p:nvPicPr>
        <p:blipFill>
          <a:blip r:embed="rId3"/>
          <a:stretch>
            <a:fillRect/>
          </a:stretch>
        </p:blipFill>
        <p:spPr>
          <a:xfrm>
            <a:off x="12143129" y="1"/>
            <a:ext cx="6146832" cy="3619500"/>
          </a:xfrm>
          <a:prstGeom prst="rect">
            <a:avLst/>
          </a:prstGeom>
        </p:spPr>
      </p:pic>
      <p:sp>
        <p:nvSpPr>
          <p:cNvPr id="29" name="Freeform 7">
            <a:extLst>
              <a:ext uri="{FF2B5EF4-FFF2-40B4-BE49-F238E27FC236}">
                <a16:creationId xmlns:a16="http://schemas.microsoft.com/office/drawing/2014/main" id="{5903A89C-16AF-4527-A51B-096BA2AAE500}"/>
              </a:ext>
            </a:extLst>
          </p:cNvPr>
          <p:cNvSpPr/>
          <p:nvPr/>
        </p:nvSpPr>
        <p:spPr>
          <a:xfrm>
            <a:off x="9753601" y="6255882"/>
            <a:ext cx="8534399" cy="391681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200" b="1" dirty="0">
                <a:solidFill>
                  <a:srgbClr val="C00000"/>
                </a:solidFill>
              </a:rPr>
              <a:t>Контролируйте свои эмоции.</a:t>
            </a:r>
            <a:r>
              <a:rPr lang="ru-RU" sz="2800" b="1" dirty="0">
                <a:solidFill>
                  <a:srgbClr val="1C4F59"/>
                </a:solidFill>
              </a:rPr>
              <a:t> Когда подросток грубо ведет себя, вы легко можете вспыхнуть, но не отвечайте тем же. Вы – взрослый человек, а подросткам трудно контролировать свои эмоции или логически мыслить, особенно если они расстроены. Посчитайте до десяти или сделайте несколько глубоких вдохов, прежде чем отвечать. Если вы оба слишком расстроены, чтобы говорить, возьмите паузу, чтобы успокоиться.</a:t>
            </a:r>
          </a:p>
        </p:txBody>
      </p:sp>
    </p:spTree>
    <p:extLst>
      <p:ext uri="{BB962C8B-B14F-4D97-AF65-F5344CB8AC3E}">
        <p14:creationId xmlns:p14="http://schemas.microsoft.com/office/powerpoint/2010/main" val="338415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9372600" y="1514475"/>
            <a:ext cx="8382000" cy="1230501"/>
            <a:chOff x="5650572" y="2739035"/>
            <a:chExt cx="3715773" cy="1212833"/>
          </a:xfrm>
        </p:grpSpPr>
        <p:sp>
          <p:nvSpPr>
            <p:cNvPr id="5" name="Freeform 5"/>
            <p:cNvSpPr/>
            <p:nvPr/>
          </p:nvSpPr>
          <p:spPr>
            <a:xfrm>
              <a:off x="5650572" y="2739035"/>
              <a:ext cx="3715773"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Выделите время для совместной физической активности, игр и семейных дел.</a:t>
              </a:r>
            </a:p>
            <a:p>
              <a:endParaRPr lang="en-US" dirty="0"/>
            </a:p>
          </p:txBody>
        </p:sp>
      </p:grpSp>
      <p:grpSp>
        <p:nvGrpSpPr>
          <p:cNvPr id="6" name="Group 6"/>
          <p:cNvGrpSpPr/>
          <p:nvPr/>
        </p:nvGrpSpPr>
        <p:grpSpPr>
          <a:xfrm>
            <a:off x="352745" y="7353300"/>
            <a:ext cx="7918144" cy="2254201"/>
            <a:chOff x="-4811977" y="1135278"/>
            <a:chExt cx="4260219" cy="1212833"/>
          </a:xfrm>
        </p:grpSpPr>
        <p:sp>
          <p:nvSpPr>
            <p:cNvPr id="7" name="Freeform 7"/>
            <p:cNvSpPr/>
            <p:nvPr/>
          </p:nvSpPr>
          <p:spPr>
            <a:xfrm>
              <a:off x="-4811977" y="1135278"/>
              <a:ext cx="4260219"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Будьте примером для подражания, заботясь о собственном психическом здоровье: говорите о своих чувствах. Найдите время для того, что вам нравится.</a:t>
              </a:r>
              <a:endParaRPr lang="en-US" dirty="0"/>
            </a:p>
          </p:txBody>
        </p:sp>
      </p:grpSp>
      <p:grpSp>
        <p:nvGrpSpPr>
          <p:cNvPr id="8" name="Group 8"/>
          <p:cNvGrpSpPr/>
          <p:nvPr/>
        </p:nvGrpSpPr>
        <p:grpSpPr>
          <a:xfrm>
            <a:off x="352744" y="4274616"/>
            <a:ext cx="7918146" cy="2469084"/>
            <a:chOff x="-97370" y="-737374"/>
            <a:chExt cx="3478522" cy="1212833"/>
          </a:xfrm>
        </p:grpSpPr>
        <p:sp>
          <p:nvSpPr>
            <p:cNvPr id="9" name="Freeform 9"/>
            <p:cNvSpPr/>
            <p:nvPr/>
          </p:nvSpPr>
          <p:spPr>
            <a:xfrm>
              <a:off x="-97370" y="-737374"/>
              <a:ext cx="3478522" cy="121283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Будьте осторожны при обсуждении серьезных семейных вопросов, таких как финансы, семейные проблемы или болезни, с вашими детьми или в их присутствии. Такие вещи могут причинить детям сильное беспокойство.</a:t>
              </a:r>
              <a:endParaRPr lang="en-US" sz="2800" b="1" dirty="0">
                <a:solidFill>
                  <a:srgbClr val="1C4F59"/>
                </a:solidFill>
              </a:endParaRPr>
            </a:p>
          </p:txBody>
        </p:sp>
      </p:grpSp>
      <p:sp>
        <p:nvSpPr>
          <p:cNvPr id="13" name="TextBox 13"/>
          <p:cNvSpPr txBox="1"/>
          <p:nvPr/>
        </p:nvSpPr>
        <p:spPr>
          <a:xfrm>
            <a:off x="-180377" y="382005"/>
            <a:ext cx="18288000" cy="738664"/>
          </a:xfrm>
          <a:prstGeom prst="rect">
            <a:avLst/>
          </a:prstGeom>
        </p:spPr>
        <p:txBody>
          <a:bodyPr wrap="square" lIns="0" tIns="0" rIns="0" bIns="0" rtlCol="0" anchor="t">
            <a:spAutoFit/>
          </a:bodyPr>
          <a:lstStyle/>
          <a:p>
            <a:pPr algn="ctr">
              <a:spcBef>
                <a:spcPct val="0"/>
              </a:spcBef>
            </a:pPr>
            <a:r>
              <a:rPr lang="ru-RU" sz="4800" b="1" dirty="0">
                <a:solidFill>
                  <a:srgbClr val="189F87"/>
                </a:solidFill>
              </a:rPr>
              <a:t>СОЗДАЙТЕ БЕЗОПАСНУЮ И ПОЗИТИВНУЮ ДОМАШНЮЮ СРЕДУ</a:t>
            </a:r>
            <a:endParaRPr lang="en-US" sz="4800" b="1" dirty="0">
              <a:solidFill>
                <a:srgbClr val="189F87"/>
              </a:solidFill>
            </a:endParaRPr>
          </a:p>
        </p:txBody>
      </p:sp>
      <p:grpSp>
        <p:nvGrpSpPr>
          <p:cNvPr id="16" name="Group 2">
            <a:extLst>
              <a:ext uri="{FF2B5EF4-FFF2-40B4-BE49-F238E27FC236}">
                <a16:creationId xmlns:a16="http://schemas.microsoft.com/office/drawing/2014/main" id="{12238FFE-84F1-4982-8514-86FEEB8AC7C8}"/>
              </a:ext>
            </a:extLst>
          </p:cNvPr>
          <p:cNvGrpSpPr/>
          <p:nvPr/>
        </p:nvGrpSpPr>
        <p:grpSpPr>
          <a:xfrm>
            <a:off x="352744" y="1514475"/>
            <a:ext cx="7918145" cy="2401544"/>
            <a:chOff x="-559649" y="1212833"/>
            <a:chExt cx="4099808" cy="1597460"/>
          </a:xfrm>
        </p:grpSpPr>
        <p:sp>
          <p:nvSpPr>
            <p:cNvPr id="17" name="Freeform 3">
              <a:extLst>
                <a:ext uri="{FF2B5EF4-FFF2-40B4-BE49-F238E27FC236}">
                  <a16:creationId xmlns:a16="http://schemas.microsoft.com/office/drawing/2014/main" id="{1D7722E4-68A3-468C-AD22-26AA4CCAC923}"/>
                </a:ext>
              </a:extLst>
            </p:cNvPr>
            <p:cNvSpPr/>
            <p:nvPr/>
          </p:nvSpPr>
          <p:spPr>
            <a:xfrm>
              <a:off x="-559649" y="1212833"/>
              <a:ext cx="4099808" cy="1597460"/>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Будьте в курсе, как ваш ребенок проводит время за экраном, что и как долго он смотрит (ТВ, фильмы, Интернет и игры). Будьте в курсе, с кем они могут взаимодействовать в социальных сетях и онлайн-играх.</a:t>
              </a:r>
            </a:p>
            <a:p>
              <a:endParaRPr lang="en-US" dirty="0"/>
            </a:p>
          </p:txBody>
        </p:sp>
      </p:grpSp>
      <p:pic>
        <p:nvPicPr>
          <p:cNvPr id="18" name="Picture 17">
            <a:extLst>
              <a:ext uri="{FF2B5EF4-FFF2-40B4-BE49-F238E27FC236}">
                <a16:creationId xmlns:a16="http://schemas.microsoft.com/office/drawing/2014/main" id="{B8E69AB9-876C-418A-9E01-7EE3E1E6BD30}"/>
              </a:ext>
            </a:extLst>
          </p:cNvPr>
          <p:cNvPicPr>
            <a:picLocks noChangeAspect="1"/>
          </p:cNvPicPr>
          <p:nvPr/>
        </p:nvPicPr>
        <p:blipFill>
          <a:blip r:embed="rId3"/>
          <a:stretch>
            <a:fillRect/>
          </a:stretch>
        </p:blipFill>
        <p:spPr>
          <a:xfrm>
            <a:off x="10896600" y="3200400"/>
            <a:ext cx="5734050" cy="7086600"/>
          </a:xfrm>
          <a:prstGeom prst="rect">
            <a:avLst/>
          </a:prstGeom>
        </p:spPr>
      </p:pic>
    </p:spTree>
    <p:extLst>
      <p:ext uri="{BB962C8B-B14F-4D97-AF65-F5344CB8AC3E}">
        <p14:creationId xmlns:p14="http://schemas.microsoft.com/office/powerpoint/2010/main" val="1850003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86601" y="8115300"/>
            <a:ext cx="11231488" cy="1809419"/>
            <a:chOff x="-919750" y="-1587379"/>
            <a:chExt cx="4334632" cy="1475198"/>
          </a:xfrm>
        </p:grpSpPr>
        <p:sp>
          <p:nvSpPr>
            <p:cNvPr id="3" name="Freeform 3"/>
            <p:cNvSpPr/>
            <p:nvPr/>
          </p:nvSpPr>
          <p:spPr>
            <a:xfrm>
              <a:off x="-919750" y="-1587379"/>
              <a:ext cx="4334632" cy="1475198"/>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Научите ребенка расслабляться</a:t>
              </a:r>
              <a:r>
                <a:rPr lang="ru-RU" sz="2800" b="1" dirty="0">
                  <a:solidFill>
                    <a:srgbClr val="1C4F59"/>
                  </a:solidFill>
                </a:rPr>
                <a:t>, когда он расстроен. Это может быть глубокое дыхание, успокаивающие действия</a:t>
              </a:r>
              <a:r>
                <a:rPr lang="ru-RU" sz="2400" b="1" dirty="0">
                  <a:solidFill>
                    <a:srgbClr val="1C4F59"/>
                  </a:solidFill>
                </a:rPr>
                <a:t> (например, спокойное занятие, которое ему нравится),</a:t>
              </a:r>
              <a:r>
                <a:rPr lang="ru-RU" sz="2800" b="1" dirty="0">
                  <a:solidFill>
                    <a:srgbClr val="1C4F59"/>
                  </a:solidFill>
                </a:rPr>
                <a:t> побыть наедине с собой или прогулка. Научите отвлекаться и переключать внимание на позитивное.</a:t>
              </a:r>
              <a:endParaRPr lang="en-US" sz="3000" b="1" dirty="0">
                <a:solidFill>
                  <a:srgbClr val="C00000"/>
                </a:solidFill>
              </a:endParaRPr>
            </a:p>
          </p:txBody>
        </p:sp>
      </p:grpSp>
      <p:grpSp>
        <p:nvGrpSpPr>
          <p:cNvPr id="4" name="Group 4"/>
          <p:cNvGrpSpPr/>
          <p:nvPr/>
        </p:nvGrpSpPr>
        <p:grpSpPr>
          <a:xfrm>
            <a:off x="7086600" y="4160252"/>
            <a:ext cx="11141003" cy="1897865"/>
            <a:chOff x="-500535" y="1621964"/>
            <a:chExt cx="4153897" cy="2108783"/>
          </a:xfrm>
        </p:grpSpPr>
        <p:sp>
          <p:nvSpPr>
            <p:cNvPr id="5" name="Freeform 5"/>
            <p:cNvSpPr/>
            <p:nvPr/>
          </p:nvSpPr>
          <p:spPr>
            <a:xfrm>
              <a:off x="-500535" y="1621964"/>
              <a:ext cx="4153897" cy="2108783"/>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Обсудите возможные решения или идеи по улучшению ситуации и способы их реализации.</a:t>
              </a:r>
              <a:r>
                <a:rPr lang="en-US" sz="2800" b="1" dirty="0">
                  <a:solidFill>
                    <a:srgbClr val="1C4F59"/>
                  </a:solidFill>
                </a:rPr>
                <a:t> </a:t>
              </a:r>
              <a:r>
                <a:rPr lang="ru-RU" sz="2800" b="1" dirty="0">
                  <a:solidFill>
                    <a:srgbClr val="1C4F59"/>
                  </a:solidFill>
                </a:rPr>
                <a:t>Важно помочь им найти собственные ответы и решения, этим вы будете развивать у своего ребенка умение решать проблемы.</a:t>
              </a:r>
              <a:endParaRPr lang="en-US" dirty="0"/>
            </a:p>
          </p:txBody>
        </p:sp>
      </p:grpSp>
      <p:sp>
        <p:nvSpPr>
          <p:cNvPr id="13" name="TextBox 13"/>
          <p:cNvSpPr txBox="1"/>
          <p:nvPr/>
        </p:nvSpPr>
        <p:spPr>
          <a:xfrm>
            <a:off x="609600" y="205335"/>
            <a:ext cx="12573002" cy="1477328"/>
          </a:xfrm>
          <a:prstGeom prst="rect">
            <a:avLst/>
          </a:prstGeom>
        </p:spPr>
        <p:txBody>
          <a:bodyPr wrap="square" lIns="0" tIns="0" rIns="0" bIns="0" rtlCol="0" anchor="t">
            <a:spAutoFit/>
          </a:bodyPr>
          <a:lstStyle/>
          <a:p>
            <a:pPr algn="ctr">
              <a:spcBef>
                <a:spcPct val="0"/>
              </a:spcBef>
            </a:pPr>
            <a:r>
              <a:rPr lang="ru-RU" sz="4800" b="1" dirty="0">
                <a:solidFill>
                  <a:srgbClr val="189F87"/>
                </a:solidFill>
                <a:latin typeface="+mj-lt"/>
              </a:rPr>
              <a:t>ПОМОГИТЕ РЕБЕНКУ (ПОДРОСТКУ) РЕШИТЬ ПРОБЛЕМЫ</a:t>
            </a:r>
            <a:endParaRPr lang="en-US" sz="4800" b="1" dirty="0">
              <a:solidFill>
                <a:srgbClr val="189F87"/>
              </a:solidFill>
              <a:latin typeface="+mj-lt"/>
            </a:endParaRPr>
          </a:p>
        </p:txBody>
      </p:sp>
      <p:sp>
        <p:nvSpPr>
          <p:cNvPr id="23" name="TextBox 23"/>
          <p:cNvSpPr txBox="1"/>
          <p:nvPr/>
        </p:nvSpPr>
        <p:spPr>
          <a:xfrm>
            <a:off x="10226257" y="5538560"/>
            <a:ext cx="5408460" cy="311388"/>
          </a:xfrm>
          <a:prstGeom prst="rect">
            <a:avLst/>
          </a:prstGeom>
        </p:spPr>
        <p:txBody>
          <a:bodyPr lIns="0" tIns="0" rIns="0" bIns="0" rtlCol="0" anchor="t">
            <a:spAutoFit/>
          </a:bodyPr>
          <a:lstStyle/>
          <a:p>
            <a:pPr algn="ctr">
              <a:lnSpc>
                <a:spcPts val="2394"/>
              </a:lnSpc>
            </a:pPr>
            <a:endParaRPr sz="2200" b="1">
              <a:solidFill>
                <a:srgbClr val="05856D"/>
              </a:solidFill>
              <a:latin typeface="Open Sans Light" charset="0"/>
              <a:ea typeface="Open Sans Light" charset="0"/>
              <a:cs typeface="Open Sans Light" charset="0"/>
            </a:endParaRPr>
          </a:p>
        </p:txBody>
      </p:sp>
      <p:grpSp>
        <p:nvGrpSpPr>
          <p:cNvPr id="25" name="Group 4"/>
          <p:cNvGrpSpPr/>
          <p:nvPr/>
        </p:nvGrpSpPr>
        <p:grpSpPr>
          <a:xfrm>
            <a:off x="7086600" y="6288184"/>
            <a:ext cx="11141002" cy="1477328"/>
            <a:chOff x="-549979" y="-409405"/>
            <a:chExt cx="4258112" cy="2646184"/>
          </a:xfrm>
        </p:grpSpPr>
        <p:sp>
          <p:nvSpPr>
            <p:cNvPr id="26" name="Freeform 5"/>
            <p:cNvSpPr/>
            <p:nvPr/>
          </p:nvSpPr>
          <p:spPr>
            <a:xfrm>
              <a:off x="-549979" y="-409405"/>
              <a:ext cx="4258112" cy="264618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3000" b="1" dirty="0">
                  <a:solidFill>
                    <a:srgbClr val="C00000"/>
                  </a:solidFill>
                </a:rPr>
                <a:t>Научите просить и получать помощь.</a:t>
              </a:r>
              <a:r>
                <a:rPr lang="ru-RU" sz="2800" b="1" dirty="0">
                  <a:solidFill>
                    <a:srgbClr val="1C4F59"/>
                  </a:solidFill>
                </a:rPr>
                <a:t> Просить о помощи - признак силы, а не слабости. Напоминайте об этом своему ребенку, пока он не примет это! Информируйте об источниках поддержки и помощи.</a:t>
              </a:r>
              <a:endParaRPr lang="en-US" sz="2800" b="1" dirty="0">
                <a:solidFill>
                  <a:srgbClr val="1C4F59"/>
                </a:solidFill>
              </a:endParaRPr>
            </a:p>
            <a:p>
              <a:endParaRPr lang="en-US" sz="2800" b="1" dirty="0">
                <a:solidFill>
                  <a:srgbClr val="1C4F59"/>
                </a:solidFill>
              </a:endParaRPr>
            </a:p>
            <a:p>
              <a:endParaRPr lang="en-US" dirty="0"/>
            </a:p>
          </p:txBody>
        </p:sp>
      </p:grpSp>
      <p:sp>
        <p:nvSpPr>
          <p:cNvPr id="17" name="Freeform 3">
            <a:extLst>
              <a:ext uri="{FF2B5EF4-FFF2-40B4-BE49-F238E27FC236}">
                <a16:creationId xmlns:a16="http://schemas.microsoft.com/office/drawing/2014/main" id="{5B84964A-8F02-4D99-9330-A1A1405E8720}"/>
              </a:ext>
            </a:extLst>
          </p:cNvPr>
          <p:cNvSpPr/>
          <p:nvPr/>
        </p:nvSpPr>
        <p:spPr>
          <a:xfrm>
            <a:off x="135083" y="1910885"/>
            <a:ext cx="6626151" cy="4528016"/>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Научите ребенка «как пережить» тяжелые или неприятные чувства. </a:t>
            </a:r>
            <a:r>
              <a:rPr lang="ru-RU" sz="2800" b="1" dirty="0">
                <a:solidFill>
                  <a:srgbClr val="1C4F59"/>
                </a:solidFill>
              </a:rPr>
              <a:t>Хотя отчаяние, гнев, разочарование, печаль и сожаление плохо влияют на самочувствие, вашему ребенку необходимо научиться справляться с этими чувствами, когда они неизбежно возникают. Это поможет укрепить его жизнестойкость и способность справляться с трудностями.</a:t>
            </a:r>
            <a:endParaRPr lang="en-US" dirty="0"/>
          </a:p>
        </p:txBody>
      </p:sp>
      <p:grpSp>
        <p:nvGrpSpPr>
          <p:cNvPr id="18" name="Group 2">
            <a:extLst>
              <a:ext uri="{FF2B5EF4-FFF2-40B4-BE49-F238E27FC236}">
                <a16:creationId xmlns:a16="http://schemas.microsoft.com/office/drawing/2014/main" id="{999954FF-23A7-4A8C-853C-3D35B149300A}"/>
              </a:ext>
            </a:extLst>
          </p:cNvPr>
          <p:cNvGrpSpPr/>
          <p:nvPr/>
        </p:nvGrpSpPr>
        <p:grpSpPr>
          <a:xfrm>
            <a:off x="106507" y="6805064"/>
            <a:ext cx="6626151" cy="3276600"/>
            <a:chOff x="-363168" y="-329556"/>
            <a:chExt cx="3540668" cy="2348814"/>
          </a:xfrm>
        </p:grpSpPr>
        <p:sp>
          <p:nvSpPr>
            <p:cNvPr id="19" name="Freeform 3">
              <a:extLst>
                <a:ext uri="{FF2B5EF4-FFF2-40B4-BE49-F238E27FC236}">
                  <a16:creationId xmlns:a16="http://schemas.microsoft.com/office/drawing/2014/main" id="{B157493E-4F71-4CA6-A704-F0380C036806}"/>
                </a:ext>
              </a:extLst>
            </p:cNvPr>
            <p:cNvSpPr/>
            <p:nvPr/>
          </p:nvSpPr>
          <p:spPr>
            <a:xfrm>
              <a:off x="-363168" y="-329556"/>
              <a:ext cx="3540668" cy="2348814"/>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a:effectLst/>
          </p:spPr>
          <p:txBody>
            <a:bodyPr/>
            <a:lstStyle/>
            <a:p>
              <a:r>
                <a:rPr lang="ru-RU" sz="3000" b="1" dirty="0">
                  <a:solidFill>
                    <a:srgbClr val="C00000"/>
                  </a:solidFill>
                </a:rPr>
                <a:t>Сосредоточьте внимание на ребенке, а не на себе! </a:t>
              </a:r>
              <a:r>
                <a:rPr lang="ru-RU" sz="2800" b="1" dirty="0">
                  <a:solidFill>
                    <a:srgbClr val="1C4F59"/>
                  </a:solidFill>
                </a:rPr>
                <a:t>Избегайте рассказов о подобных случаях и своем личном опыте решения подобной проблемы. Вместо этого просто будьте доступны, чтобы выслушать и предложить свою поддержку, если они об этом попросят.</a:t>
              </a:r>
              <a:endParaRPr lang="en-US" sz="3000" b="1" dirty="0">
                <a:solidFill>
                  <a:srgbClr val="C00000"/>
                </a:solidFill>
              </a:endParaRPr>
            </a:p>
          </p:txBody>
        </p:sp>
      </p:grpSp>
      <p:grpSp>
        <p:nvGrpSpPr>
          <p:cNvPr id="20" name="Group 6">
            <a:extLst>
              <a:ext uri="{FF2B5EF4-FFF2-40B4-BE49-F238E27FC236}">
                <a16:creationId xmlns:a16="http://schemas.microsoft.com/office/drawing/2014/main" id="{9C79D37F-1451-4529-979F-CC10FB9FB62C}"/>
              </a:ext>
            </a:extLst>
          </p:cNvPr>
          <p:cNvGrpSpPr/>
          <p:nvPr/>
        </p:nvGrpSpPr>
        <p:grpSpPr>
          <a:xfrm>
            <a:off x="7086600" y="2820496"/>
            <a:ext cx="11141000" cy="1136170"/>
            <a:chOff x="3564464" y="-6225282"/>
            <a:chExt cx="3982512" cy="1100741"/>
          </a:xfrm>
        </p:grpSpPr>
        <p:sp>
          <p:nvSpPr>
            <p:cNvPr id="21" name="Freeform 7">
              <a:extLst>
                <a:ext uri="{FF2B5EF4-FFF2-40B4-BE49-F238E27FC236}">
                  <a16:creationId xmlns:a16="http://schemas.microsoft.com/office/drawing/2014/main" id="{324DDF75-4BCF-4496-8FF7-D3AC8BAF184A}"/>
                </a:ext>
              </a:extLst>
            </p:cNvPr>
            <p:cNvSpPr/>
            <p:nvPr/>
          </p:nvSpPr>
          <p:spPr>
            <a:xfrm>
              <a:off x="3564464" y="-6225282"/>
              <a:ext cx="3982512" cy="1100741"/>
            </a:xfrm>
            <a:custGeom>
              <a:avLst/>
              <a:gdLst/>
              <a:ahLst/>
              <a:cxnLst/>
              <a:rect l="l" t="t" r="r" b="b"/>
              <a:pathLst>
                <a:path w="3715773" h="1212833">
                  <a:moveTo>
                    <a:pt x="3591313" y="1212833"/>
                  </a:moveTo>
                  <a:lnTo>
                    <a:pt x="124460" y="1212833"/>
                  </a:lnTo>
                  <a:cubicBezTo>
                    <a:pt x="55880" y="1212833"/>
                    <a:pt x="0" y="1156953"/>
                    <a:pt x="0" y="1088373"/>
                  </a:cubicBezTo>
                  <a:lnTo>
                    <a:pt x="0" y="124460"/>
                  </a:lnTo>
                  <a:cubicBezTo>
                    <a:pt x="0" y="55880"/>
                    <a:pt x="55880" y="0"/>
                    <a:pt x="124460" y="0"/>
                  </a:cubicBezTo>
                  <a:lnTo>
                    <a:pt x="3591313" y="0"/>
                  </a:lnTo>
                  <a:cubicBezTo>
                    <a:pt x="3659893" y="0"/>
                    <a:pt x="3715773" y="55880"/>
                    <a:pt x="3715773" y="124460"/>
                  </a:cubicBezTo>
                  <a:lnTo>
                    <a:pt x="3715773" y="1088373"/>
                  </a:lnTo>
                  <a:cubicBezTo>
                    <a:pt x="3715773" y="1156954"/>
                    <a:pt x="3659893" y="1212833"/>
                    <a:pt x="3591313" y="1212833"/>
                  </a:cubicBezTo>
                  <a:close/>
                </a:path>
              </a:pathLst>
            </a:custGeom>
            <a:solidFill>
              <a:srgbClr val="FFFFFF"/>
            </a:solidFill>
          </p:spPr>
          <p:txBody>
            <a:bodyPr/>
            <a:lstStyle/>
            <a:p>
              <a:r>
                <a:rPr lang="ru-RU" sz="2800" b="1" dirty="0">
                  <a:solidFill>
                    <a:srgbClr val="1C4F59"/>
                  </a:solidFill>
                </a:rPr>
                <a:t>Дети будут ценить чувство </a:t>
              </a:r>
              <a:r>
                <a:rPr lang="ru-RU" sz="3000" b="1" dirty="0">
                  <a:solidFill>
                    <a:srgbClr val="C00000"/>
                  </a:solidFill>
                </a:rPr>
                <a:t>понимания и сопереживания </a:t>
              </a:r>
              <a:r>
                <a:rPr lang="ru-RU" sz="2800" b="1" dirty="0">
                  <a:solidFill>
                    <a:srgbClr val="1C4F59"/>
                  </a:solidFill>
                </a:rPr>
                <a:t>больше, чем просто только получить решение.</a:t>
              </a:r>
              <a:endParaRPr lang="en-US" dirty="0"/>
            </a:p>
          </p:txBody>
        </p:sp>
      </p:grpSp>
      <p:pic>
        <p:nvPicPr>
          <p:cNvPr id="9" name="Picture 8" descr="A person looking at the camera&#10;&#10;Description automatically generated">
            <a:extLst>
              <a:ext uri="{FF2B5EF4-FFF2-40B4-BE49-F238E27FC236}">
                <a16:creationId xmlns:a16="http://schemas.microsoft.com/office/drawing/2014/main" id="{CF360AD2-8ED2-4639-B7B9-83F42C04F0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1613" y="-13774"/>
            <a:ext cx="4646387" cy="2609125"/>
          </a:xfrm>
          <a:prstGeom prst="rect">
            <a:avLst/>
          </a:prstGeom>
        </p:spPr>
      </p:pic>
    </p:spTree>
    <p:extLst>
      <p:ext uri="{BB962C8B-B14F-4D97-AF65-F5344CB8AC3E}">
        <p14:creationId xmlns:p14="http://schemas.microsoft.com/office/powerpoint/2010/main" val="1850003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3947</TotalTime>
  <Words>4247</Words>
  <Application>Microsoft Office PowerPoint</Application>
  <PresentationFormat>Произвольный</PresentationFormat>
  <Paragraphs>245</Paragraphs>
  <Slides>18</Slides>
  <Notes>18</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Open Sans Light Bold</vt:lpstr>
      <vt:lpstr>Arial</vt:lpstr>
      <vt:lpstr>Wingdings</vt:lpstr>
      <vt:lpstr>Calibri</vt:lpstr>
      <vt:lpstr>Open Sans Light</vt:lpstr>
      <vt:lpstr>Raleway</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Ситуации, которые могут приводить к проблемам психического здоровья у детей и молодежи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Ваше внимание! В случае вопросов и необходимости Вы можете связаться со мной по следующим контактным данным: Галиева Ж.М. педагог-психолог колледжа тел. 39-47-70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Психическое здоровье детей и подростков</dc:title>
  <dc:creator>Дархан</dc:creator>
  <cp:lastModifiedBy>ПК</cp:lastModifiedBy>
  <cp:revision>121</cp:revision>
  <dcterms:created xsi:type="dcterms:W3CDTF">2006-08-16T00:00:00Z</dcterms:created>
  <dcterms:modified xsi:type="dcterms:W3CDTF">2023-05-18T08:33:52Z</dcterms:modified>
  <dc:identifier>DAEGuFksi_g</dc:identifier>
</cp:coreProperties>
</file>